
<file path=[Content_Types].xml><?xml version="1.0" encoding="utf-8"?>
<Types xmlns="http://schemas.openxmlformats.org/package/2006/content-types">
  <Override PartName="/_rels/.rels" ContentType="application/vnd.openxmlformats-package.relationships+xml"/>
  <Override PartName="/docProps/custom.xml" ContentType="application/vnd.openxmlformats-officedocument.custom-properties+xml"/>
  <Override PartName="/docProps/core.xml" ContentType="application/vnd.openxmlformats-package.core-properties+xml"/>
  <Override PartName="/docProps/app.xml" ContentType="application/vnd.openxmlformats-officedocument.extended-properties+xml"/>
  <Override PartName="/ppt/_rels/presentation.xml.rels" ContentType="application/vnd.openxmlformats-package.relationships+xml"/>
  <Override PartName="/ppt/media/image13.png" ContentType="image/png"/>
  <Override PartName="/ppt/media/image12.png" ContentType="image/png"/>
  <Override PartName="/ppt/media/image11.png" ContentType="image/png"/>
  <Override PartName="/ppt/media/image10.png" ContentType="image/png"/>
  <Override PartName="/ppt/media/image8.png" ContentType="image/png"/>
  <Override PartName="/ppt/media/image9.png" ContentType="image/png"/>
  <Override PartName="/ppt/media/image7.jpeg" ContentType="image/jpeg"/>
  <Override PartName="/ppt/media/image2.png" ContentType="image/png"/>
  <Override PartName="/ppt/media/image1.png" ContentType="image/png"/>
  <Override PartName="/ppt/media/image3.png" ContentType="image/png"/>
  <Override PartName="/ppt/media/image4.png" ContentType="image/png"/>
  <Override PartName="/ppt/media/image5.png" ContentType="image/png"/>
  <Override PartName="/ppt/media/image6.png" ContentType="image/png"/>
  <Override PartName="/ppt/slideMasters/_rels/slideMaster1.xml.rels" ContentType="application/vnd.openxmlformats-package.relationships+xml"/>
  <Override PartName="/ppt/slideMasters/slideMaster1.xml" ContentType="application/vnd.openxmlformats-officedocument.presentationml.slideMaster+xml"/>
  <Override PartName="/ppt/presentation.xml" ContentType="application/vnd.openxmlformats-officedocument.presentationml.presentation.main+xml"/>
  <Override PartName="/ppt/theme/theme1.xml" ContentType="application/vnd.openxmlformats-officedocument.theme+xml"/>
  <Override PartName="/ppt/slideLayouts/slideLayout12.xml" ContentType="application/vnd.openxmlformats-officedocument.presentationml.slideLayout+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Layouts/slideLayout9.xml" ContentType="application/vnd.openxmlformats-officedocument.presentationml.slideLayout+xml"/>
  <Override PartName="/ppt/slideLayouts/slideLayout8.xml" ContentType="application/vnd.openxmlformats-officedocument.presentationml.slideLayout+xml"/>
  <Override PartName="/ppt/slideLayouts/slideLayout7.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Layouts/slideLayout3.xml" ContentType="application/vnd.openxmlformats-officedocument.presentationml.slideLayout+xml"/>
  <Override PartName="/ppt/slideLayouts/_rels/slideLayout8.xml.rels" ContentType="application/vnd.openxmlformats-package.relationships+xml"/>
  <Override PartName="/ppt/slideLayouts/_rels/slideLayout7.xml.rels" ContentType="application/vnd.openxmlformats-package.relationships+xml"/>
  <Override PartName="/ppt/slideLayouts/_rels/slideLayout10.xml.rels" ContentType="application/vnd.openxmlformats-package.relationships+xml"/>
  <Override PartName="/ppt/slideLayouts/_rels/slideLayout2.xml.rels" ContentType="application/vnd.openxmlformats-package.relationships+xml"/>
  <Override PartName="/ppt/slideLayouts/_rels/slideLayout9.xml.rels" ContentType="application/vnd.openxmlformats-package.relationships+xml"/>
  <Override PartName="/ppt/slideLayouts/_rels/slideLayout1.xml.rels" ContentType="application/vnd.openxmlformats-package.relationships+xml"/>
  <Override PartName="/ppt/slideLayouts/_rels/slideLayout11.xml.rels" ContentType="application/vnd.openxmlformats-package.relationships+xml"/>
  <Override PartName="/ppt/slideLayouts/_rels/slideLayout3.xml.rels" ContentType="application/vnd.openxmlformats-package.relationships+xml"/>
  <Override PartName="/ppt/slideLayouts/_rels/slideLayout12.xml.rels" ContentType="application/vnd.openxmlformats-package.relationships+xml"/>
  <Override PartName="/ppt/slideLayouts/_rels/slideLayout4.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_rels/slide1.xml.rels" ContentType="application/vnd.openxmlformats-package.relationships+xml"/>
  <Override PartName="/ppt/slides/slide1.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Lst>
  <p:sldIdLst>
    <p:sldId id="256" r:id="rId3"/>
  </p:sldIdLst>
  <p:sldSz cx="30275212" cy="42811700"/>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 Target="slides/slide1.xml"/>
</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jpe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40" name="PlaceHolder 1"/>
          <p:cNvSpPr>
            <a:spLocks noGrp="1"/>
          </p:cNvSpPr>
          <p:nvPr>
            <p:ph type="title"/>
          </p:nvPr>
        </p:nvSpPr>
        <p:spPr>
          <a:xfrm>
            <a:off x="1513440" y="1707840"/>
            <a:ext cx="27247320" cy="7148880"/>
          </a:xfrm>
          <a:prstGeom prst="rect">
            <a:avLst/>
          </a:prstGeom>
        </p:spPr>
        <p:txBody>
          <a:bodyPr lIns="0" rIns="0" tIns="0" bIns="0" anchor="ctr"/>
          <a:p>
            <a:pPr algn="ctr"/>
            <a:endParaRPr b="0" lang="en-GB" sz="4400" spc="-1" strike="noStrike">
              <a:latin typeface="Arial"/>
            </a:endParaRPr>
          </a:p>
        </p:txBody>
      </p:sp>
      <p:sp>
        <p:nvSpPr>
          <p:cNvPr id="41" name="PlaceHolder 2"/>
          <p:cNvSpPr>
            <a:spLocks noGrp="1"/>
          </p:cNvSpPr>
          <p:nvPr>
            <p:ph type="body"/>
          </p:nvPr>
        </p:nvSpPr>
        <p:spPr>
          <a:xfrm>
            <a:off x="1513440" y="10017720"/>
            <a:ext cx="27247320" cy="11844000"/>
          </a:xfrm>
          <a:prstGeom prst="rect">
            <a:avLst/>
          </a:prstGeom>
        </p:spPr>
        <p:txBody>
          <a:bodyPr lIns="0" rIns="0" tIns="0" bIns="0">
            <a:normAutofit/>
          </a:bodyPr>
          <a:p>
            <a:endParaRPr b="0" lang="en-GB" sz="3200" spc="-1" strike="noStrike">
              <a:latin typeface="Arial"/>
            </a:endParaRPr>
          </a:p>
        </p:txBody>
      </p:sp>
      <p:sp>
        <p:nvSpPr>
          <p:cNvPr id="42" name="PlaceHolder 3"/>
          <p:cNvSpPr>
            <a:spLocks noGrp="1"/>
          </p:cNvSpPr>
          <p:nvPr>
            <p:ph type="body"/>
          </p:nvPr>
        </p:nvSpPr>
        <p:spPr>
          <a:xfrm>
            <a:off x="1513440" y="22987440"/>
            <a:ext cx="27247320" cy="11844000"/>
          </a:xfrm>
          <a:prstGeom prst="rect">
            <a:avLst/>
          </a:prstGeom>
        </p:spPr>
        <p:txBody>
          <a:bodyPr lIns="0" rIns="0" tIns="0" bIns="0">
            <a:normAutofit/>
          </a:bodyPr>
          <a:p>
            <a:endParaRPr b="0" lang="en-GB" sz="3200" spc="-1" strike="noStrike">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43" name="PlaceHolder 1"/>
          <p:cNvSpPr>
            <a:spLocks noGrp="1"/>
          </p:cNvSpPr>
          <p:nvPr>
            <p:ph type="title"/>
          </p:nvPr>
        </p:nvSpPr>
        <p:spPr>
          <a:xfrm>
            <a:off x="1513440" y="1707840"/>
            <a:ext cx="27247320" cy="7148880"/>
          </a:xfrm>
          <a:prstGeom prst="rect">
            <a:avLst/>
          </a:prstGeom>
        </p:spPr>
        <p:txBody>
          <a:bodyPr lIns="0" rIns="0" tIns="0" bIns="0" anchor="ctr"/>
          <a:p>
            <a:pPr algn="ctr"/>
            <a:endParaRPr b="0" lang="en-GB" sz="4400" spc="-1" strike="noStrike">
              <a:latin typeface="Arial"/>
            </a:endParaRPr>
          </a:p>
        </p:txBody>
      </p:sp>
      <p:sp>
        <p:nvSpPr>
          <p:cNvPr id="44" name="PlaceHolder 2"/>
          <p:cNvSpPr>
            <a:spLocks noGrp="1"/>
          </p:cNvSpPr>
          <p:nvPr>
            <p:ph type="body"/>
          </p:nvPr>
        </p:nvSpPr>
        <p:spPr>
          <a:xfrm>
            <a:off x="1513440" y="10017720"/>
            <a:ext cx="13296600" cy="11844000"/>
          </a:xfrm>
          <a:prstGeom prst="rect">
            <a:avLst/>
          </a:prstGeom>
        </p:spPr>
        <p:txBody>
          <a:bodyPr lIns="0" rIns="0" tIns="0" bIns="0">
            <a:normAutofit/>
          </a:bodyPr>
          <a:p>
            <a:endParaRPr b="0" lang="en-GB" sz="3200" spc="-1" strike="noStrike">
              <a:latin typeface="Arial"/>
            </a:endParaRPr>
          </a:p>
        </p:txBody>
      </p:sp>
      <p:sp>
        <p:nvSpPr>
          <p:cNvPr id="45" name="PlaceHolder 3"/>
          <p:cNvSpPr>
            <a:spLocks noGrp="1"/>
          </p:cNvSpPr>
          <p:nvPr>
            <p:ph type="body"/>
          </p:nvPr>
        </p:nvSpPr>
        <p:spPr>
          <a:xfrm>
            <a:off x="15475320" y="10017720"/>
            <a:ext cx="13296600" cy="11844000"/>
          </a:xfrm>
          <a:prstGeom prst="rect">
            <a:avLst/>
          </a:prstGeom>
        </p:spPr>
        <p:txBody>
          <a:bodyPr lIns="0" rIns="0" tIns="0" bIns="0">
            <a:normAutofit/>
          </a:bodyPr>
          <a:p>
            <a:endParaRPr b="0" lang="en-GB" sz="3200" spc="-1" strike="noStrike">
              <a:latin typeface="Arial"/>
            </a:endParaRPr>
          </a:p>
        </p:txBody>
      </p:sp>
      <p:sp>
        <p:nvSpPr>
          <p:cNvPr id="46" name="PlaceHolder 4"/>
          <p:cNvSpPr>
            <a:spLocks noGrp="1"/>
          </p:cNvSpPr>
          <p:nvPr>
            <p:ph type="body"/>
          </p:nvPr>
        </p:nvSpPr>
        <p:spPr>
          <a:xfrm>
            <a:off x="1513440" y="22987440"/>
            <a:ext cx="13296600" cy="11844000"/>
          </a:xfrm>
          <a:prstGeom prst="rect">
            <a:avLst/>
          </a:prstGeom>
        </p:spPr>
        <p:txBody>
          <a:bodyPr lIns="0" rIns="0" tIns="0" bIns="0">
            <a:normAutofit/>
          </a:bodyPr>
          <a:p>
            <a:endParaRPr b="0" lang="en-GB" sz="3200" spc="-1" strike="noStrike">
              <a:latin typeface="Arial"/>
            </a:endParaRPr>
          </a:p>
        </p:txBody>
      </p:sp>
      <p:sp>
        <p:nvSpPr>
          <p:cNvPr id="47" name="PlaceHolder 5"/>
          <p:cNvSpPr>
            <a:spLocks noGrp="1"/>
          </p:cNvSpPr>
          <p:nvPr>
            <p:ph type="body"/>
          </p:nvPr>
        </p:nvSpPr>
        <p:spPr>
          <a:xfrm>
            <a:off x="15475320" y="22987440"/>
            <a:ext cx="13296600" cy="11844000"/>
          </a:xfrm>
          <a:prstGeom prst="rect">
            <a:avLst/>
          </a:prstGeom>
        </p:spPr>
        <p:txBody>
          <a:bodyPr lIns="0" rIns="0" tIns="0" bIns="0">
            <a:normAutofit/>
          </a:bodyPr>
          <a:p>
            <a:endParaRPr b="0" lang="en-GB" sz="3200" spc="-1" strike="noStrike">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1513440" y="1707840"/>
            <a:ext cx="27247320" cy="7148880"/>
          </a:xfrm>
          <a:prstGeom prst="rect">
            <a:avLst/>
          </a:prstGeom>
        </p:spPr>
        <p:txBody>
          <a:bodyPr lIns="0" rIns="0" tIns="0" bIns="0" anchor="ctr"/>
          <a:p>
            <a:pPr algn="ctr"/>
            <a:endParaRPr b="0" lang="en-GB" sz="4400" spc="-1" strike="noStrike">
              <a:latin typeface="Arial"/>
            </a:endParaRPr>
          </a:p>
        </p:txBody>
      </p:sp>
      <p:sp>
        <p:nvSpPr>
          <p:cNvPr id="49" name="PlaceHolder 2"/>
          <p:cNvSpPr>
            <a:spLocks noGrp="1"/>
          </p:cNvSpPr>
          <p:nvPr>
            <p:ph type="body"/>
          </p:nvPr>
        </p:nvSpPr>
        <p:spPr>
          <a:xfrm>
            <a:off x="1513440" y="10017720"/>
            <a:ext cx="8773560" cy="11844000"/>
          </a:xfrm>
          <a:prstGeom prst="rect">
            <a:avLst/>
          </a:prstGeom>
        </p:spPr>
        <p:txBody>
          <a:bodyPr lIns="0" rIns="0" tIns="0" bIns="0">
            <a:normAutofit/>
          </a:bodyPr>
          <a:p>
            <a:endParaRPr b="0" lang="en-GB" sz="3200" spc="-1" strike="noStrike">
              <a:latin typeface="Arial"/>
            </a:endParaRPr>
          </a:p>
        </p:txBody>
      </p:sp>
      <p:sp>
        <p:nvSpPr>
          <p:cNvPr id="50" name="PlaceHolder 3"/>
          <p:cNvSpPr>
            <a:spLocks noGrp="1"/>
          </p:cNvSpPr>
          <p:nvPr>
            <p:ph type="body"/>
          </p:nvPr>
        </p:nvSpPr>
        <p:spPr>
          <a:xfrm>
            <a:off x="10726200" y="10017720"/>
            <a:ext cx="8773560" cy="11844000"/>
          </a:xfrm>
          <a:prstGeom prst="rect">
            <a:avLst/>
          </a:prstGeom>
        </p:spPr>
        <p:txBody>
          <a:bodyPr lIns="0" rIns="0" tIns="0" bIns="0">
            <a:normAutofit/>
          </a:bodyPr>
          <a:p>
            <a:endParaRPr b="0" lang="en-GB" sz="3200" spc="-1" strike="noStrike">
              <a:latin typeface="Arial"/>
            </a:endParaRPr>
          </a:p>
        </p:txBody>
      </p:sp>
      <p:sp>
        <p:nvSpPr>
          <p:cNvPr id="51" name="PlaceHolder 4"/>
          <p:cNvSpPr>
            <a:spLocks noGrp="1"/>
          </p:cNvSpPr>
          <p:nvPr>
            <p:ph type="body"/>
          </p:nvPr>
        </p:nvSpPr>
        <p:spPr>
          <a:xfrm>
            <a:off x="19938600" y="10017720"/>
            <a:ext cx="8773560" cy="11844000"/>
          </a:xfrm>
          <a:prstGeom prst="rect">
            <a:avLst/>
          </a:prstGeom>
        </p:spPr>
        <p:txBody>
          <a:bodyPr lIns="0" rIns="0" tIns="0" bIns="0">
            <a:normAutofit/>
          </a:bodyPr>
          <a:p>
            <a:endParaRPr b="0" lang="en-GB" sz="3200" spc="-1" strike="noStrike">
              <a:latin typeface="Arial"/>
            </a:endParaRPr>
          </a:p>
        </p:txBody>
      </p:sp>
      <p:sp>
        <p:nvSpPr>
          <p:cNvPr id="52" name="PlaceHolder 5"/>
          <p:cNvSpPr>
            <a:spLocks noGrp="1"/>
          </p:cNvSpPr>
          <p:nvPr>
            <p:ph type="body"/>
          </p:nvPr>
        </p:nvSpPr>
        <p:spPr>
          <a:xfrm>
            <a:off x="1513440" y="22987440"/>
            <a:ext cx="8773560" cy="11844000"/>
          </a:xfrm>
          <a:prstGeom prst="rect">
            <a:avLst/>
          </a:prstGeom>
        </p:spPr>
        <p:txBody>
          <a:bodyPr lIns="0" rIns="0" tIns="0" bIns="0">
            <a:normAutofit/>
          </a:bodyPr>
          <a:p>
            <a:endParaRPr b="0" lang="en-GB" sz="3200" spc="-1" strike="noStrike">
              <a:latin typeface="Arial"/>
            </a:endParaRPr>
          </a:p>
        </p:txBody>
      </p:sp>
      <p:sp>
        <p:nvSpPr>
          <p:cNvPr id="53" name="PlaceHolder 6"/>
          <p:cNvSpPr>
            <a:spLocks noGrp="1"/>
          </p:cNvSpPr>
          <p:nvPr>
            <p:ph type="body"/>
          </p:nvPr>
        </p:nvSpPr>
        <p:spPr>
          <a:xfrm>
            <a:off x="10726200" y="22987440"/>
            <a:ext cx="8773560" cy="11844000"/>
          </a:xfrm>
          <a:prstGeom prst="rect">
            <a:avLst/>
          </a:prstGeom>
        </p:spPr>
        <p:txBody>
          <a:bodyPr lIns="0" rIns="0" tIns="0" bIns="0">
            <a:normAutofit/>
          </a:bodyPr>
          <a:p>
            <a:endParaRPr b="0" lang="en-GB" sz="3200" spc="-1" strike="noStrike">
              <a:latin typeface="Arial"/>
            </a:endParaRPr>
          </a:p>
        </p:txBody>
      </p:sp>
      <p:sp>
        <p:nvSpPr>
          <p:cNvPr id="54" name="PlaceHolder 7"/>
          <p:cNvSpPr>
            <a:spLocks noGrp="1"/>
          </p:cNvSpPr>
          <p:nvPr>
            <p:ph type="body"/>
          </p:nvPr>
        </p:nvSpPr>
        <p:spPr>
          <a:xfrm>
            <a:off x="19938600" y="22987440"/>
            <a:ext cx="8773560" cy="11844000"/>
          </a:xfrm>
          <a:prstGeom prst="rect">
            <a:avLst/>
          </a:prstGeom>
        </p:spPr>
        <p:txBody>
          <a:bodyPr lIns="0" rIns="0" tIns="0" bIns="0">
            <a:normAutofit/>
          </a:bodyPr>
          <a:p>
            <a:endParaRPr b="0" lang="en-GB"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9" name="PlaceHolder 1"/>
          <p:cNvSpPr>
            <a:spLocks noGrp="1"/>
          </p:cNvSpPr>
          <p:nvPr>
            <p:ph type="title"/>
          </p:nvPr>
        </p:nvSpPr>
        <p:spPr>
          <a:xfrm>
            <a:off x="1513440" y="1707840"/>
            <a:ext cx="27247320" cy="7148880"/>
          </a:xfrm>
          <a:prstGeom prst="rect">
            <a:avLst/>
          </a:prstGeom>
        </p:spPr>
        <p:txBody>
          <a:bodyPr lIns="0" rIns="0" tIns="0" bIns="0" anchor="ctr"/>
          <a:p>
            <a:pPr algn="ctr"/>
            <a:endParaRPr b="0" lang="en-GB" sz="4400" spc="-1" strike="noStrike">
              <a:latin typeface="Arial"/>
            </a:endParaRPr>
          </a:p>
        </p:txBody>
      </p:sp>
      <p:sp>
        <p:nvSpPr>
          <p:cNvPr id="20" name="PlaceHolder 2"/>
          <p:cNvSpPr>
            <a:spLocks noGrp="1"/>
          </p:cNvSpPr>
          <p:nvPr>
            <p:ph type="subTitle"/>
          </p:nvPr>
        </p:nvSpPr>
        <p:spPr>
          <a:xfrm>
            <a:off x="1513440" y="10017720"/>
            <a:ext cx="27247320" cy="24830280"/>
          </a:xfrm>
          <a:prstGeom prst="rect">
            <a:avLst/>
          </a:prstGeom>
        </p:spPr>
        <p:txBody>
          <a:bodyPr lIns="0" rIns="0" tIns="0" bIns="0" anchor="ctr"/>
          <a:p>
            <a:pPr algn="ctr"/>
            <a:endParaRPr b="0" lang="en-GB" sz="32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1" name="PlaceHolder 1"/>
          <p:cNvSpPr>
            <a:spLocks noGrp="1"/>
          </p:cNvSpPr>
          <p:nvPr>
            <p:ph type="title"/>
          </p:nvPr>
        </p:nvSpPr>
        <p:spPr>
          <a:xfrm>
            <a:off x="1513440" y="1707840"/>
            <a:ext cx="27247320" cy="7148880"/>
          </a:xfrm>
          <a:prstGeom prst="rect">
            <a:avLst/>
          </a:prstGeom>
        </p:spPr>
        <p:txBody>
          <a:bodyPr lIns="0" rIns="0" tIns="0" bIns="0" anchor="ctr"/>
          <a:p>
            <a:pPr algn="ctr"/>
            <a:endParaRPr b="0" lang="en-GB" sz="4400" spc="-1" strike="noStrike">
              <a:latin typeface="Arial"/>
            </a:endParaRPr>
          </a:p>
        </p:txBody>
      </p:sp>
      <p:sp>
        <p:nvSpPr>
          <p:cNvPr id="22" name="PlaceHolder 2"/>
          <p:cNvSpPr>
            <a:spLocks noGrp="1"/>
          </p:cNvSpPr>
          <p:nvPr>
            <p:ph type="body"/>
          </p:nvPr>
        </p:nvSpPr>
        <p:spPr>
          <a:xfrm>
            <a:off x="1513440" y="10017720"/>
            <a:ext cx="27247320" cy="24830280"/>
          </a:xfrm>
          <a:prstGeom prst="rect">
            <a:avLst/>
          </a:prstGeom>
        </p:spPr>
        <p:txBody>
          <a:bodyPr lIns="0" rIns="0" tIns="0" bIns="0">
            <a:normAutofit/>
          </a:bodyPr>
          <a:p>
            <a:endParaRPr b="0" lang="en-GB" sz="3200" spc="-1" strike="noStrike">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1513440" y="1707840"/>
            <a:ext cx="27247320" cy="7148880"/>
          </a:xfrm>
          <a:prstGeom prst="rect">
            <a:avLst/>
          </a:prstGeom>
        </p:spPr>
        <p:txBody>
          <a:bodyPr lIns="0" rIns="0" tIns="0" bIns="0" anchor="ctr"/>
          <a:p>
            <a:pPr algn="ctr"/>
            <a:endParaRPr b="0" lang="en-GB" sz="4400" spc="-1" strike="noStrike">
              <a:latin typeface="Arial"/>
            </a:endParaRPr>
          </a:p>
        </p:txBody>
      </p:sp>
      <p:sp>
        <p:nvSpPr>
          <p:cNvPr id="24" name="PlaceHolder 2"/>
          <p:cNvSpPr>
            <a:spLocks noGrp="1"/>
          </p:cNvSpPr>
          <p:nvPr>
            <p:ph type="body"/>
          </p:nvPr>
        </p:nvSpPr>
        <p:spPr>
          <a:xfrm>
            <a:off x="1513440" y="10017720"/>
            <a:ext cx="13296600" cy="24830280"/>
          </a:xfrm>
          <a:prstGeom prst="rect">
            <a:avLst/>
          </a:prstGeom>
        </p:spPr>
        <p:txBody>
          <a:bodyPr lIns="0" rIns="0" tIns="0" bIns="0">
            <a:normAutofit/>
          </a:bodyPr>
          <a:p>
            <a:endParaRPr b="0" lang="en-GB" sz="3200" spc="-1" strike="noStrike">
              <a:latin typeface="Arial"/>
            </a:endParaRPr>
          </a:p>
        </p:txBody>
      </p:sp>
      <p:sp>
        <p:nvSpPr>
          <p:cNvPr id="25" name="PlaceHolder 3"/>
          <p:cNvSpPr>
            <a:spLocks noGrp="1"/>
          </p:cNvSpPr>
          <p:nvPr>
            <p:ph type="body"/>
          </p:nvPr>
        </p:nvSpPr>
        <p:spPr>
          <a:xfrm>
            <a:off x="15475320" y="10017720"/>
            <a:ext cx="13296600" cy="24830280"/>
          </a:xfrm>
          <a:prstGeom prst="rect">
            <a:avLst/>
          </a:prstGeom>
        </p:spPr>
        <p:txBody>
          <a:bodyPr lIns="0" rIns="0" tIns="0" bIns="0">
            <a:normAutofit/>
          </a:bodyPr>
          <a:p>
            <a:endParaRPr b="0" lang="en-GB" sz="3200" spc="-1" strike="noStrike">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6" name="PlaceHolder 1"/>
          <p:cNvSpPr>
            <a:spLocks noGrp="1"/>
          </p:cNvSpPr>
          <p:nvPr>
            <p:ph type="title"/>
          </p:nvPr>
        </p:nvSpPr>
        <p:spPr>
          <a:xfrm>
            <a:off x="1513440" y="1707840"/>
            <a:ext cx="27247320" cy="7148880"/>
          </a:xfrm>
          <a:prstGeom prst="rect">
            <a:avLst/>
          </a:prstGeom>
        </p:spPr>
        <p:txBody>
          <a:bodyPr lIns="0" rIns="0" tIns="0" bIns="0" anchor="ctr"/>
          <a:p>
            <a:pPr algn="ctr"/>
            <a:endParaRPr b="0" lang="en-GB" sz="4400" spc="-1" strike="noStrike">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7" name="PlaceHolder 1"/>
          <p:cNvSpPr>
            <a:spLocks noGrp="1"/>
          </p:cNvSpPr>
          <p:nvPr>
            <p:ph type="subTitle"/>
          </p:nvPr>
        </p:nvSpPr>
        <p:spPr>
          <a:xfrm>
            <a:off x="1513440" y="1707840"/>
            <a:ext cx="27247320" cy="33139080"/>
          </a:xfrm>
          <a:prstGeom prst="rect">
            <a:avLst/>
          </a:prstGeom>
        </p:spPr>
        <p:txBody>
          <a:bodyPr lIns="0" rIns="0" tIns="0" bIns="0" anchor="ctr"/>
          <a:p>
            <a:pPr algn="ctr"/>
            <a:endParaRPr b="0" lang="en-GB"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1513440" y="1707840"/>
            <a:ext cx="27247320" cy="7148880"/>
          </a:xfrm>
          <a:prstGeom prst="rect">
            <a:avLst/>
          </a:prstGeom>
        </p:spPr>
        <p:txBody>
          <a:bodyPr lIns="0" rIns="0" tIns="0" bIns="0" anchor="ctr"/>
          <a:p>
            <a:pPr algn="ctr"/>
            <a:endParaRPr b="0" lang="en-GB" sz="4400" spc="-1" strike="noStrike">
              <a:latin typeface="Arial"/>
            </a:endParaRPr>
          </a:p>
        </p:txBody>
      </p:sp>
      <p:sp>
        <p:nvSpPr>
          <p:cNvPr id="29" name="PlaceHolder 2"/>
          <p:cNvSpPr>
            <a:spLocks noGrp="1"/>
          </p:cNvSpPr>
          <p:nvPr>
            <p:ph type="body"/>
          </p:nvPr>
        </p:nvSpPr>
        <p:spPr>
          <a:xfrm>
            <a:off x="1513440" y="10017720"/>
            <a:ext cx="13296600" cy="11844000"/>
          </a:xfrm>
          <a:prstGeom prst="rect">
            <a:avLst/>
          </a:prstGeom>
        </p:spPr>
        <p:txBody>
          <a:bodyPr lIns="0" rIns="0" tIns="0" bIns="0">
            <a:normAutofit/>
          </a:bodyPr>
          <a:p>
            <a:endParaRPr b="0" lang="en-GB" sz="3200" spc="-1" strike="noStrike">
              <a:latin typeface="Arial"/>
            </a:endParaRPr>
          </a:p>
        </p:txBody>
      </p:sp>
      <p:sp>
        <p:nvSpPr>
          <p:cNvPr id="30" name="PlaceHolder 3"/>
          <p:cNvSpPr>
            <a:spLocks noGrp="1"/>
          </p:cNvSpPr>
          <p:nvPr>
            <p:ph type="body"/>
          </p:nvPr>
        </p:nvSpPr>
        <p:spPr>
          <a:xfrm>
            <a:off x="15475320" y="10017720"/>
            <a:ext cx="13296600" cy="24830280"/>
          </a:xfrm>
          <a:prstGeom prst="rect">
            <a:avLst/>
          </a:prstGeom>
        </p:spPr>
        <p:txBody>
          <a:bodyPr lIns="0" rIns="0" tIns="0" bIns="0">
            <a:normAutofit/>
          </a:bodyPr>
          <a:p>
            <a:endParaRPr b="0" lang="en-GB" sz="3200" spc="-1" strike="noStrike">
              <a:latin typeface="Arial"/>
            </a:endParaRPr>
          </a:p>
        </p:txBody>
      </p:sp>
      <p:sp>
        <p:nvSpPr>
          <p:cNvPr id="31" name="PlaceHolder 4"/>
          <p:cNvSpPr>
            <a:spLocks noGrp="1"/>
          </p:cNvSpPr>
          <p:nvPr>
            <p:ph type="body"/>
          </p:nvPr>
        </p:nvSpPr>
        <p:spPr>
          <a:xfrm>
            <a:off x="1513440" y="22987440"/>
            <a:ext cx="13296600" cy="11844000"/>
          </a:xfrm>
          <a:prstGeom prst="rect">
            <a:avLst/>
          </a:prstGeom>
        </p:spPr>
        <p:txBody>
          <a:bodyPr lIns="0" rIns="0" tIns="0" bIns="0">
            <a:normAutofit/>
          </a:bodyPr>
          <a:p>
            <a:endParaRPr b="0" lang="en-GB"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1513440" y="1707840"/>
            <a:ext cx="27247320" cy="7148880"/>
          </a:xfrm>
          <a:prstGeom prst="rect">
            <a:avLst/>
          </a:prstGeom>
        </p:spPr>
        <p:txBody>
          <a:bodyPr lIns="0" rIns="0" tIns="0" bIns="0" anchor="ctr"/>
          <a:p>
            <a:pPr algn="ctr"/>
            <a:endParaRPr b="0" lang="en-GB" sz="4400" spc="-1" strike="noStrike">
              <a:latin typeface="Arial"/>
            </a:endParaRPr>
          </a:p>
        </p:txBody>
      </p:sp>
      <p:sp>
        <p:nvSpPr>
          <p:cNvPr id="33" name="PlaceHolder 2"/>
          <p:cNvSpPr>
            <a:spLocks noGrp="1"/>
          </p:cNvSpPr>
          <p:nvPr>
            <p:ph type="body"/>
          </p:nvPr>
        </p:nvSpPr>
        <p:spPr>
          <a:xfrm>
            <a:off x="1513440" y="10017720"/>
            <a:ext cx="13296600" cy="24830280"/>
          </a:xfrm>
          <a:prstGeom prst="rect">
            <a:avLst/>
          </a:prstGeom>
        </p:spPr>
        <p:txBody>
          <a:bodyPr lIns="0" rIns="0" tIns="0" bIns="0">
            <a:normAutofit/>
          </a:bodyPr>
          <a:p>
            <a:endParaRPr b="0" lang="en-GB" sz="3200" spc="-1" strike="noStrike">
              <a:latin typeface="Arial"/>
            </a:endParaRPr>
          </a:p>
        </p:txBody>
      </p:sp>
      <p:sp>
        <p:nvSpPr>
          <p:cNvPr id="34" name="PlaceHolder 3"/>
          <p:cNvSpPr>
            <a:spLocks noGrp="1"/>
          </p:cNvSpPr>
          <p:nvPr>
            <p:ph type="body"/>
          </p:nvPr>
        </p:nvSpPr>
        <p:spPr>
          <a:xfrm>
            <a:off x="15475320" y="10017720"/>
            <a:ext cx="13296600" cy="11844000"/>
          </a:xfrm>
          <a:prstGeom prst="rect">
            <a:avLst/>
          </a:prstGeom>
        </p:spPr>
        <p:txBody>
          <a:bodyPr lIns="0" rIns="0" tIns="0" bIns="0">
            <a:normAutofit/>
          </a:bodyPr>
          <a:p>
            <a:endParaRPr b="0" lang="en-GB" sz="3200" spc="-1" strike="noStrike">
              <a:latin typeface="Arial"/>
            </a:endParaRPr>
          </a:p>
        </p:txBody>
      </p:sp>
      <p:sp>
        <p:nvSpPr>
          <p:cNvPr id="35" name="PlaceHolder 4"/>
          <p:cNvSpPr>
            <a:spLocks noGrp="1"/>
          </p:cNvSpPr>
          <p:nvPr>
            <p:ph type="body"/>
          </p:nvPr>
        </p:nvSpPr>
        <p:spPr>
          <a:xfrm>
            <a:off x="15475320" y="22987440"/>
            <a:ext cx="13296600" cy="11844000"/>
          </a:xfrm>
          <a:prstGeom prst="rect">
            <a:avLst/>
          </a:prstGeom>
        </p:spPr>
        <p:txBody>
          <a:bodyPr lIns="0" rIns="0" tIns="0" bIns="0">
            <a:normAutofit/>
          </a:bodyPr>
          <a:p>
            <a:endParaRPr b="0" lang="en-GB" sz="32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6" name="PlaceHolder 1"/>
          <p:cNvSpPr>
            <a:spLocks noGrp="1"/>
          </p:cNvSpPr>
          <p:nvPr>
            <p:ph type="title"/>
          </p:nvPr>
        </p:nvSpPr>
        <p:spPr>
          <a:xfrm>
            <a:off x="1513440" y="1707840"/>
            <a:ext cx="27247320" cy="7148880"/>
          </a:xfrm>
          <a:prstGeom prst="rect">
            <a:avLst/>
          </a:prstGeom>
        </p:spPr>
        <p:txBody>
          <a:bodyPr lIns="0" rIns="0" tIns="0" bIns="0" anchor="ctr"/>
          <a:p>
            <a:pPr algn="ctr"/>
            <a:endParaRPr b="0" lang="en-GB" sz="4400" spc="-1" strike="noStrike">
              <a:latin typeface="Arial"/>
            </a:endParaRPr>
          </a:p>
        </p:txBody>
      </p:sp>
      <p:sp>
        <p:nvSpPr>
          <p:cNvPr id="37" name="PlaceHolder 2"/>
          <p:cNvSpPr>
            <a:spLocks noGrp="1"/>
          </p:cNvSpPr>
          <p:nvPr>
            <p:ph type="body"/>
          </p:nvPr>
        </p:nvSpPr>
        <p:spPr>
          <a:xfrm>
            <a:off x="1513440" y="10017720"/>
            <a:ext cx="13296600" cy="11844000"/>
          </a:xfrm>
          <a:prstGeom prst="rect">
            <a:avLst/>
          </a:prstGeom>
        </p:spPr>
        <p:txBody>
          <a:bodyPr lIns="0" rIns="0" tIns="0" bIns="0">
            <a:normAutofit/>
          </a:bodyPr>
          <a:p>
            <a:endParaRPr b="0" lang="en-GB" sz="3200" spc="-1" strike="noStrike">
              <a:latin typeface="Arial"/>
            </a:endParaRPr>
          </a:p>
        </p:txBody>
      </p:sp>
      <p:sp>
        <p:nvSpPr>
          <p:cNvPr id="38" name="PlaceHolder 3"/>
          <p:cNvSpPr>
            <a:spLocks noGrp="1"/>
          </p:cNvSpPr>
          <p:nvPr>
            <p:ph type="body"/>
          </p:nvPr>
        </p:nvSpPr>
        <p:spPr>
          <a:xfrm>
            <a:off x="15475320" y="10017720"/>
            <a:ext cx="13296600" cy="11844000"/>
          </a:xfrm>
          <a:prstGeom prst="rect">
            <a:avLst/>
          </a:prstGeom>
        </p:spPr>
        <p:txBody>
          <a:bodyPr lIns="0" rIns="0" tIns="0" bIns="0">
            <a:normAutofit/>
          </a:bodyPr>
          <a:p>
            <a:endParaRPr b="0" lang="en-GB" sz="3200" spc="-1" strike="noStrike">
              <a:latin typeface="Arial"/>
            </a:endParaRPr>
          </a:p>
        </p:txBody>
      </p:sp>
      <p:sp>
        <p:nvSpPr>
          <p:cNvPr id="39" name="PlaceHolder 4"/>
          <p:cNvSpPr>
            <a:spLocks noGrp="1"/>
          </p:cNvSpPr>
          <p:nvPr>
            <p:ph type="body"/>
          </p:nvPr>
        </p:nvSpPr>
        <p:spPr>
          <a:xfrm>
            <a:off x="1513440" y="22987440"/>
            <a:ext cx="27247320" cy="11844000"/>
          </a:xfrm>
          <a:prstGeom prst="rect">
            <a:avLst/>
          </a:prstGeom>
        </p:spPr>
        <p:txBody>
          <a:bodyPr lIns="0" rIns="0" tIns="0" bIns="0">
            <a:normAutofit/>
          </a:bodyPr>
          <a:p>
            <a:endParaRPr b="0" lang="en-GB"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image" Target="../media/image6.png"/><Relationship Id="rId8" Type="http://schemas.openxmlformats.org/officeDocument/2006/relationships/image" Target="../media/image7.jpeg"/><Relationship Id="rId9" Type="http://schemas.openxmlformats.org/officeDocument/2006/relationships/slideLayout" Target="../slideLayouts/slideLayout1.xml"/><Relationship Id="rId10" Type="http://schemas.openxmlformats.org/officeDocument/2006/relationships/slideLayout" Target="../slideLayouts/slideLayout2.xml"/><Relationship Id="rId11" Type="http://schemas.openxmlformats.org/officeDocument/2006/relationships/slideLayout" Target="../slideLayouts/slideLayout3.xml"/><Relationship Id="rId12" Type="http://schemas.openxmlformats.org/officeDocument/2006/relationships/slideLayout" Target="../slideLayouts/slideLayout4.xml"/><Relationship Id="rId13" Type="http://schemas.openxmlformats.org/officeDocument/2006/relationships/slideLayout" Target="../slideLayouts/slideLayout5.xml"/><Relationship Id="rId14" Type="http://schemas.openxmlformats.org/officeDocument/2006/relationships/slideLayout" Target="../slideLayouts/slideLayout6.xml"/><Relationship Id="rId15" Type="http://schemas.openxmlformats.org/officeDocument/2006/relationships/slideLayout" Target="../slideLayouts/slideLayout7.xml"/><Relationship Id="rId16" Type="http://schemas.openxmlformats.org/officeDocument/2006/relationships/slideLayout" Target="../slideLayouts/slideLayout8.xml"/><Relationship Id="rId17" Type="http://schemas.openxmlformats.org/officeDocument/2006/relationships/slideLayout" Target="../slideLayouts/slideLayout9.xml"/><Relationship Id="rId18" Type="http://schemas.openxmlformats.org/officeDocument/2006/relationships/slideLayout" Target="../slideLayouts/slideLayout10.xml"/><Relationship Id="rId19" Type="http://schemas.openxmlformats.org/officeDocument/2006/relationships/slideLayout" Target="../slideLayouts/slideLayout11.xml"/><Relationship Id="rId20" Type="http://schemas.openxmlformats.org/officeDocument/2006/relationships/slideLayout" Target="../slideLayouts/slideLayout12.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CustomShape 1"/>
          <p:cNvSpPr/>
          <p:nvPr/>
        </p:nvSpPr>
        <p:spPr>
          <a:xfrm flipH="1" rot="10800000">
            <a:off x="60521400" y="41003640"/>
            <a:ext cx="30219480" cy="646920"/>
          </a:xfrm>
          <a:custGeom>
            <a:avLst/>
            <a:gdLst/>
            <a:ahLst/>
            <a:rect l="l" t="t" r="r" b="b"/>
            <a:pathLst>
              <a:path w="8859877" h="766270">
                <a:moveTo>
                  <a:pt x="0" y="0"/>
                </a:moveTo>
                <a:lnTo>
                  <a:pt x="8859877" y="0"/>
                </a:lnTo>
                <a:lnTo>
                  <a:pt x="8859877" y="766007"/>
                </a:lnTo>
                <a:lnTo>
                  <a:pt x="8856836" y="766270"/>
                </a:lnTo>
                <a:lnTo>
                  <a:pt x="0" y="0"/>
                </a:lnTo>
                <a:close/>
              </a:path>
            </a:pathLst>
          </a:custGeom>
          <a:solidFill>
            <a:srgbClr val="238d83"/>
          </a:solidFill>
          <a:ln>
            <a:noFill/>
          </a:ln>
        </p:spPr>
        <p:style>
          <a:lnRef idx="0"/>
          <a:fillRef idx="0"/>
          <a:effectRef idx="0"/>
          <a:fontRef idx="minor"/>
        </p:style>
      </p:sp>
      <p:sp>
        <p:nvSpPr>
          <p:cNvPr id="1" name="CustomShape 2"/>
          <p:cNvSpPr/>
          <p:nvPr/>
        </p:nvSpPr>
        <p:spPr>
          <a:xfrm flipV="1">
            <a:off x="0" y="40241160"/>
            <a:ext cx="30298320" cy="1950840"/>
          </a:xfrm>
          <a:prstGeom prst="rect">
            <a:avLst/>
          </a:prstGeom>
          <a:solidFill>
            <a:srgbClr val="80b415"/>
          </a:solidFill>
          <a:ln>
            <a:solidFill>
              <a:srgbClr val="80b415"/>
            </a:solidFill>
            <a:round/>
          </a:ln>
        </p:spPr>
        <p:style>
          <a:lnRef idx="2">
            <a:schemeClr val="accent1">
              <a:shade val="50000"/>
            </a:schemeClr>
          </a:lnRef>
          <a:fillRef idx="1">
            <a:schemeClr val="accent1"/>
          </a:fillRef>
          <a:effectRef idx="0">
            <a:schemeClr val="accent1"/>
          </a:effectRef>
          <a:fontRef idx="minor"/>
        </p:style>
      </p:sp>
      <p:pic>
        <p:nvPicPr>
          <p:cNvPr id="2" name="Grafik 6" descr=""/>
          <p:cNvPicPr/>
          <p:nvPr/>
        </p:nvPicPr>
        <p:blipFill>
          <a:blip r:embed="rId2"/>
          <a:stretch/>
        </p:blipFill>
        <p:spPr>
          <a:xfrm>
            <a:off x="806040" y="40412880"/>
            <a:ext cx="3603600" cy="1599840"/>
          </a:xfrm>
          <a:prstGeom prst="rect">
            <a:avLst/>
          </a:prstGeom>
          <a:ln>
            <a:noFill/>
          </a:ln>
        </p:spPr>
      </p:pic>
      <p:pic>
        <p:nvPicPr>
          <p:cNvPr id="3" name="Picture 41" descr=""/>
          <p:cNvPicPr/>
          <p:nvPr/>
        </p:nvPicPr>
        <p:blipFill>
          <a:blip r:embed="rId3"/>
          <a:stretch/>
        </p:blipFill>
        <p:spPr>
          <a:xfrm>
            <a:off x="25000920" y="40752360"/>
            <a:ext cx="467280" cy="436680"/>
          </a:xfrm>
          <a:prstGeom prst="rect">
            <a:avLst/>
          </a:prstGeom>
          <a:ln>
            <a:noFill/>
          </a:ln>
        </p:spPr>
      </p:pic>
      <p:pic>
        <p:nvPicPr>
          <p:cNvPr id="4" name="Picture 42" descr=""/>
          <p:cNvPicPr/>
          <p:nvPr/>
        </p:nvPicPr>
        <p:blipFill>
          <a:blip r:embed="rId4"/>
          <a:stretch/>
        </p:blipFill>
        <p:spPr>
          <a:xfrm>
            <a:off x="24985080" y="41211000"/>
            <a:ext cx="467280" cy="436680"/>
          </a:xfrm>
          <a:prstGeom prst="rect">
            <a:avLst/>
          </a:prstGeom>
          <a:ln>
            <a:noFill/>
          </a:ln>
        </p:spPr>
      </p:pic>
      <p:pic>
        <p:nvPicPr>
          <p:cNvPr id="5" name="Picture 43" descr=""/>
          <p:cNvPicPr/>
          <p:nvPr/>
        </p:nvPicPr>
        <p:blipFill>
          <a:blip r:embed="rId5"/>
          <a:stretch/>
        </p:blipFill>
        <p:spPr>
          <a:xfrm>
            <a:off x="25001640" y="40288320"/>
            <a:ext cx="467280" cy="436680"/>
          </a:xfrm>
          <a:prstGeom prst="rect">
            <a:avLst/>
          </a:prstGeom>
          <a:ln>
            <a:noFill/>
          </a:ln>
        </p:spPr>
      </p:pic>
      <p:pic>
        <p:nvPicPr>
          <p:cNvPr id="6" name="Picture 44" descr=""/>
          <p:cNvPicPr/>
          <p:nvPr/>
        </p:nvPicPr>
        <p:blipFill>
          <a:blip r:embed="rId6"/>
          <a:stretch/>
        </p:blipFill>
        <p:spPr>
          <a:xfrm>
            <a:off x="24984360" y="41656320"/>
            <a:ext cx="467280" cy="436680"/>
          </a:xfrm>
          <a:prstGeom prst="rect">
            <a:avLst/>
          </a:prstGeom>
          <a:ln>
            <a:noFill/>
          </a:ln>
        </p:spPr>
      </p:pic>
      <p:sp>
        <p:nvSpPr>
          <p:cNvPr id="7" name="CustomShape 3"/>
          <p:cNvSpPr/>
          <p:nvPr/>
        </p:nvSpPr>
        <p:spPr>
          <a:xfrm>
            <a:off x="25561800" y="40151160"/>
            <a:ext cx="3987720" cy="578160"/>
          </a:xfrm>
          <a:prstGeom prst="rect">
            <a:avLst/>
          </a:prstGeom>
          <a:noFill/>
          <a:ln>
            <a:noFill/>
          </a:ln>
        </p:spPr>
        <p:style>
          <a:lnRef idx="0"/>
          <a:fillRef idx="0"/>
          <a:effectRef idx="0"/>
          <a:fontRef idx="minor"/>
        </p:style>
        <p:txBody>
          <a:bodyPr lIns="122040" rIns="122040" tIns="60840" bIns="60840"/>
          <a:p>
            <a:pPr>
              <a:lnSpc>
                <a:spcPct val="150000"/>
              </a:lnSpc>
            </a:pPr>
            <a:r>
              <a:rPr b="0" lang="en-GB" sz="2000" spc="284" strike="noStrike">
                <a:solidFill>
                  <a:srgbClr val="ffffff"/>
                </a:solidFill>
                <a:latin typeface="Raleway"/>
                <a:ea typeface="DejaVu Sans"/>
              </a:rPr>
              <a:t>@FACEITArctic</a:t>
            </a:r>
            <a:endParaRPr b="0" lang="en-GB" sz="2000" spc="-1" strike="noStrike">
              <a:latin typeface="Arial"/>
            </a:endParaRPr>
          </a:p>
        </p:txBody>
      </p:sp>
      <p:sp>
        <p:nvSpPr>
          <p:cNvPr id="8" name="CustomShape 4"/>
          <p:cNvSpPr/>
          <p:nvPr/>
        </p:nvSpPr>
        <p:spPr>
          <a:xfrm>
            <a:off x="25561800" y="40608720"/>
            <a:ext cx="3987720" cy="578160"/>
          </a:xfrm>
          <a:prstGeom prst="rect">
            <a:avLst/>
          </a:prstGeom>
          <a:noFill/>
          <a:ln>
            <a:noFill/>
          </a:ln>
        </p:spPr>
        <p:style>
          <a:lnRef idx="0"/>
          <a:fillRef idx="0"/>
          <a:effectRef idx="0"/>
          <a:fontRef idx="minor"/>
        </p:style>
        <p:txBody>
          <a:bodyPr lIns="122040" rIns="122040" tIns="60840" bIns="60840"/>
          <a:p>
            <a:pPr>
              <a:lnSpc>
                <a:spcPct val="150000"/>
              </a:lnSpc>
            </a:pPr>
            <a:r>
              <a:rPr b="0" lang="en-GB" sz="2000" spc="284" strike="noStrike">
                <a:solidFill>
                  <a:srgbClr val="ffffff"/>
                </a:solidFill>
                <a:latin typeface="Raleway"/>
                <a:ea typeface="DejaVu Sans"/>
              </a:rPr>
              <a:t>@FACEITArctic</a:t>
            </a:r>
            <a:endParaRPr b="0" lang="en-GB" sz="2000" spc="-1" strike="noStrike">
              <a:latin typeface="Arial"/>
            </a:endParaRPr>
          </a:p>
        </p:txBody>
      </p:sp>
      <p:sp>
        <p:nvSpPr>
          <p:cNvPr id="9" name="CustomShape 5"/>
          <p:cNvSpPr/>
          <p:nvPr/>
        </p:nvSpPr>
        <p:spPr>
          <a:xfrm>
            <a:off x="25561800" y="41069160"/>
            <a:ext cx="3987720" cy="578160"/>
          </a:xfrm>
          <a:prstGeom prst="rect">
            <a:avLst/>
          </a:prstGeom>
          <a:noFill/>
          <a:ln>
            <a:noFill/>
          </a:ln>
        </p:spPr>
        <p:style>
          <a:lnRef idx="0"/>
          <a:fillRef idx="0"/>
          <a:effectRef idx="0"/>
          <a:fontRef idx="minor"/>
        </p:style>
        <p:txBody>
          <a:bodyPr lIns="122040" rIns="122040" tIns="60840" bIns="60840"/>
          <a:p>
            <a:pPr>
              <a:lnSpc>
                <a:spcPct val="150000"/>
              </a:lnSpc>
            </a:pPr>
            <a:r>
              <a:rPr b="0" lang="en-GB" sz="2000" spc="284" strike="noStrike">
                <a:solidFill>
                  <a:srgbClr val="ffffff"/>
                </a:solidFill>
                <a:latin typeface="Raleway"/>
                <a:ea typeface="DejaVu Sans"/>
              </a:rPr>
              <a:t>@face_it_arctic</a:t>
            </a:r>
            <a:endParaRPr b="0" lang="en-GB" sz="2000" spc="-1" strike="noStrike">
              <a:latin typeface="Arial"/>
            </a:endParaRPr>
          </a:p>
        </p:txBody>
      </p:sp>
      <p:sp>
        <p:nvSpPr>
          <p:cNvPr id="10" name="CustomShape 6"/>
          <p:cNvSpPr/>
          <p:nvPr/>
        </p:nvSpPr>
        <p:spPr>
          <a:xfrm>
            <a:off x="25561800" y="41531400"/>
            <a:ext cx="3987720" cy="578160"/>
          </a:xfrm>
          <a:prstGeom prst="rect">
            <a:avLst/>
          </a:prstGeom>
          <a:noFill/>
          <a:ln>
            <a:noFill/>
          </a:ln>
        </p:spPr>
        <p:style>
          <a:lnRef idx="0"/>
          <a:fillRef idx="0"/>
          <a:effectRef idx="0"/>
          <a:fontRef idx="minor"/>
        </p:style>
        <p:txBody>
          <a:bodyPr lIns="122040" rIns="122040" tIns="60840" bIns="60840"/>
          <a:p>
            <a:pPr>
              <a:lnSpc>
                <a:spcPct val="150000"/>
              </a:lnSpc>
            </a:pPr>
            <a:r>
              <a:rPr b="0" lang="en-GB" sz="2000" spc="284" strike="noStrike">
                <a:solidFill>
                  <a:srgbClr val="ffffff"/>
                </a:solidFill>
                <a:latin typeface="Raleway"/>
                <a:ea typeface="DejaVu Sans"/>
              </a:rPr>
              <a:t>@The FACE-IT Project</a:t>
            </a:r>
            <a:endParaRPr b="0" lang="en-GB" sz="2000" spc="-1" strike="noStrike">
              <a:latin typeface="Arial"/>
            </a:endParaRPr>
          </a:p>
        </p:txBody>
      </p:sp>
      <p:sp>
        <p:nvSpPr>
          <p:cNvPr id="11" name="CustomShape 7"/>
          <p:cNvSpPr/>
          <p:nvPr/>
        </p:nvSpPr>
        <p:spPr>
          <a:xfrm>
            <a:off x="23665680" y="42049800"/>
            <a:ext cx="5908680" cy="760680"/>
          </a:xfrm>
          <a:prstGeom prst="rect">
            <a:avLst/>
          </a:prstGeom>
          <a:noFill/>
          <a:ln>
            <a:noFill/>
          </a:ln>
        </p:spPr>
        <p:style>
          <a:lnRef idx="0"/>
          <a:fillRef idx="0"/>
          <a:effectRef idx="0"/>
          <a:fontRef idx="minor"/>
        </p:style>
        <p:txBody>
          <a:bodyPr lIns="122040" rIns="122040" tIns="60840" bIns="60840"/>
          <a:p>
            <a:pPr algn="r">
              <a:lnSpc>
                <a:spcPct val="150000"/>
              </a:lnSpc>
            </a:pPr>
            <a:r>
              <a:rPr b="1" lang="en-GB" sz="2800" spc="284" strike="noStrike">
                <a:solidFill>
                  <a:srgbClr val="007784"/>
                </a:solidFill>
                <a:latin typeface="Raleway"/>
                <a:ea typeface="DejaVu Sans"/>
              </a:rPr>
              <a:t>www.face-it-project.eu</a:t>
            </a:r>
            <a:endParaRPr b="0" lang="en-GB" sz="2800" spc="-1" strike="noStrike">
              <a:latin typeface="Arial"/>
            </a:endParaRPr>
          </a:p>
        </p:txBody>
      </p:sp>
      <p:grpSp>
        <p:nvGrpSpPr>
          <p:cNvPr id="12" name="Group 8"/>
          <p:cNvGrpSpPr/>
          <p:nvPr/>
        </p:nvGrpSpPr>
        <p:grpSpPr>
          <a:xfrm>
            <a:off x="10756440" y="40476960"/>
            <a:ext cx="8760240" cy="1826640"/>
            <a:chOff x="10756440" y="40476960"/>
            <a:chExt cx="8760240" cy="1826640"/>
          </a:xfrm>
        </p:grpSpPr>
        <p:pic>
          <p:nvPicPr>
            <p:cNvPr id="13" name="Grafik 13" descr=""/>
            <p:cNvPicPr/>
            <p:nvPr/>
          </p:nvPicPr>
          <p:blipFill>
            <a:blip r:embed="rId7"/>
            <a:stretch/>
          </p:blipFill>
          <p:spPr>
            <a:xfrm>
              <a:off x="18025560" y="40476960"/>
              <a:ext cx="1491120" cy="1491480"/>
            </a:xfrm>
            <a:prstGeom prst="rect">
              <a:avLst/>
            </a:prstGeom>
            <a:ln>
              <a:noFill/>
            </a:ln>
          </p:spPr>
        </p:pic>
        <p:pic>
          <p:nvPicPr>
            <p:cNvPr id="14" name="Grafik 4" descr=""/>
            <p:cNvPicPr/>
            <p:nvPr/>
          </p:nvPicPr>
          <p:blipFill>
            <a:blip r:embed="rId8"/>
            <a:stretch/>
          </p:blipFill>
          <p:spPr>
            <a:xfrm>
              <a:off x="10756440" y="40620600"/>
              <a:ext cx="1798920" cy="1199520"/>
            </a:xfrm>
            <a:prstGeom prst="rect">
              <a:avLst/>
            </a:prstGeom>
            <a:ln>
              <a:noFill/>
            </a:ln>
          </p:spPr>
        </p:pic>
        <p:sp>
          <p:nvSpPr>
            <p:cNvPr id="15" name="CustomShape 9"/>
            <p:cNvSpPr/>
            <p:nvPr/>
          </p:nvSpPr>
          <p:spPr>
            <a:xfrm>
              <a:off x="12845520" y="40551120"/>
              <a:ext cx="4890240" cy="1752480"/>
            </a:xfrm>
            <a:prstGeom prst="rect">
              <a:avLst/>
            </a:prstGeom>
            <a:noFill/>
            <a:ln>
              <a:noFill/>
            </a:ln>
          </p:spPr>
          <p:style>
            <a:lnRef idx="0"/>
            <a:fillRef idx="0"/>
            <a:effectRef idx="0"/>
            <a:fontRef idx="minor"/>
          </p:style>
          <p:txBody>
            <a:bodyPr lIns="90000" rIns="90000" tIns="45000" bIns="45000"/>
            <a:p>
              <a:pPr algn="just">
                <a:lnSpc>
                  <a:spcPct val="104000"/>
                </a:lnSpc>
              </a:pPr>
              <a:r>
                <a:rPr b="1" lang="en-GB" sz="2100" spc="-1" strike="noStrike">
                  <a:solidFill>
                    <a:srgbClr val="ffffff"/>
                  </a:solidFill>
                  <a:latin typeface="raleway"/>
                  <a:ea typeface="DejaVu Sans"/>
                </a:rPr>
                <a:t>FACE-IT has received funding from the European Union’s Horizon 2020 research and innovation programme under grant agreement No 869154.</a:t>
              </a:r>
              <a:endParaRPr b="0" lang="en-GB" sz="2100" spc="-1" strike="noStrike">
                <a:latin typeface="Arial"/>
              </a:endParaRPr>
            </a:p>
          </p:txBody>
        </p:sp>
      </p:grpSp>
      <p:sp>
        <p:nvSpPr>
          <p:cNvPr id="16" name="CustomShape 10"/>
          <p:cNvSpPr/>
          <p:nvPr/>
        </p:nvSpPr>
        <p:spPr>
          <a:xfrm>
            <a:off x="0" y="0"/>
            <a:ext cx="30273120" cy="5397840"/>
          </a:xfrm>
          <a:prstGeom prst="rect">
            <a:avLst/>
          </a:prstGeom>
          <a:solidFill>
            <a:srgbClr val="238d83"/>
          </a:solidFill>
          <a:ln>
            <a:solidFill>
              <a:srgbClr val="238d83"/>
            </a:solidFill>
            <a:round/>
          </a:ln>
        </p:spPr>
        <p:style>
          <a:lnRef idx="2">
            <a:schemeClr val="accent1">
              <a:shade val="50000"/>
            </a:schemeClr>
          </a:lnRef>
          <a:fillRef idx="1">
            <a:schemeClr val="accent1"/>
          </a:fillRef>
          <a:effectRef idx="0">
            <a:schemeClr val="accent1"/>
          </a:effectRef>
          <a:fontRef idx="minor"/>
        </p:style>
      </p:sp>
      <p:sp>
        <p:nvSpPr>
          <p:cNvPr id="17" name="PlaceHolder 11"/>
          <p:cNvSpPr>
            <a:spLocks noGrp="1"/>
          </p:cNvSpPr>
          <p:nvPr>
            <p:ph type="title"/>
          </p:nvPr>
        </p:nvSpPr>
        <p:spPr>
          <a:xfrm>
            <a:off x="1513440" y="1707840"/>
            <a:ext cx="27247320" cy="7148880"/>
          </a:xfrm>
          <a:prstGeom prst="rect">
            <a:avLst/>
          </a:prstGeom>
        </p:spPr>
        <p:txBody>
          <a:bodyPr lIns="0" rIns="0" tIns="0" bIns="0" anchor="ctr"/>
          <a:p>
            <a:pPr algn="ctr"/>
            <a:r>
              <a:rPr b="0" lang="en-GB" sz="4400" spc="-1" strike="noStrike">
                <a:latin typeface="Arial"/>
              </a:rPr>
              <a:t>Click to edit the title text format</a:t>
            </a:r>
            <a:endParaRPr b="0" lang="en-GB" sz="4400" spc="-1" strike="noStrike">
              <a:latin typeface="Arial"/>
            </a:endParaRPr>
          </a:p>
        </p:txBody>
      </p:sp>
      <p:sp>
        <p:nvSpPr>
          <p:cNvPr id="18" name="PlaceHolder 12"/>
          <p:cNvSpPr>
            <a:spLocks noGrp="1"/>
          </p:cNvSpPr>
          <p:nvPr>
            <p:ph type="body"/>
          </p:nvPr>
        </p:nvSpPr>
        <p:spPr>
          <a:xfrm>
            <a:off x="1513440" y="10017720"/>
            <a:ext cx="27247320" cy="24830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GB" sz="3200" spc="-1" strike="noStrike">
                <a:latin typeface="Arial"/>
              </a:rPr>
              <a:t>Click to edit the outline text format</a:t>
            </a:r>
            <a:endParaRPr b="0" lang="en-GB" sz="3200" spc="-1" strike="noStrike">
              <a:latin typeface="Arial"/>
            </a:endParaRPr>
          </a:p>
          <a:p>
            <a:pPr lvl="1" marL="864000" indent="-324000">
              <a:spcBef>
                <a:spcPts val="1134"/>
              </a:spcBef>
              <a:buClr>
                <a:srgbClr val="000000"/>
              </a:buClr>
              <a:buSzPct val="75000"/>
              <a:buFont typeface="Symbol" charset="2"/>
              <a:buChar char=""/>
            </a:pPr>
            <a:r>
              <a:rPr b="0" lang="en-GB" sz="2800" spc="-1" strike="noStrike">
                <a:latin typeface="Arial"/>
              </a:rPr>
              <a:t>Second Outline Level</a:t>
            </a:r>
            <a:endParaRPr b="0" lang="en-GB" sz="2800" spc="-1" strike="noStrike">
              <a:latin typeface="Arial"/>
            </a:endParaRPr>
          </a:p>
          <a:p>
            <a:pPr lvl="2" marL="1296000" indent="-288000">
              <a:spcBef>
                <a:spcPts val="850"/>
              </a:spcBef>
              <a:buClr>
                <a:srgbClr val="000000"/>
              </a:buClr>
              <a:buSzPct val="45000"/>
              <a:buFont typeface="Wingdings" charset="2"/>
              <a:buChar char=""/>
            </a:pPr>
            <a:r>
              <a:rPr b="0" lang="en-GB" sz="2400" spc="-1" strike="noStrike">
                <a:latin typeface="Arial"/>
              </a:rPr>
              <a:t>Third Outline Level</a:t>
            </a:r>
            <a:endParaRPr b="0" lang="en-GB" sz="2400" spc="-1" strike="noStrike">
              <a:latin typeface="Arial"/>
            </a:endParaRPr>
          </a:p>
          <a:p>
            <a:pPr lvl="3" marL="1728000" indent="-216000">
              <a:spcBef>
                <a:spcPts val="567"/>
              </a:spcBef>
              <a:buClr>
                <a:srgbClr val="000000"/>
              </a:buClr>
              <a:buSzPct val="75000"/>
              <a:buFont typeface="Symbol" charset="2"/>
              <a:buChar char=""/>
            </a:pPr>
            <a:r>
              <a:rPr b="0" lang="en-GB" sz="2000" spc="-1" strike="noStrike">
                <a:latin typeface="Arial"/>
              </a:rPr>
              <a:t>Fourth Outline Level</a:t>
            </a:r>
            <a:endParaRPr b="0" lang="en-GB" sz="2000" spc="-1" strike="noStrike">
              <a:latin typeface="Arial"/>
            </a:endParaRPr>
          </a:p>
          <a:p>
            <a:pPr lvl="4" marL="2160000" indent="-216000">
              <a:spcBef>
                <a:spcPts val="283"/>
              </a:spcBef>
              <a:buClr>
                <a:srgbClr val="000000"/>
              </a:buClr>
              <a:buSzPct val="45000"/>
              <a:buFont typeface="Wingdings" charset="2"/>
              <a:buChar char=""/>
            </a:pPr>
            <a:r>
              <a:rPr b="0" lang="en-GB" sz="2000" spc="-1" strike="noStrike">
                <a:latin typeface="Arial"/>
              </a:rPr>
              <a:t>Fifth Outline Level</a:t>
            </a:r>
            <a:endParaRPr b="0" lang="en-GB" sz="2000" spc="-1" strike="noStrike">
              <a:latin typeface="Arial"/>
            </a:endParaRPr>
          </a:p>
          <a:p>
            <a:pPr lvl="5" marL="2592000" indent="-216000">
              <a:spcBef>
                <a:spcPts val="283"/>
              </a:spcBef>
              <a:buClr>
                <a:srgbClr val="000000"/>
              </a:buClr>
              <a:buSzPct val="45000"/>
              <a:buFont typeface="Wingdings" charset="2"/>
              <a:buChar char=""/>
            </a:pPr>
            <a:r>
              <a:rPr b="0" lang="en-GB" sz="2000" spc="-1" strike="noStrike">
                <a:latin typeface="Arial"/>
              </a:rPr>
              <a:t>Sixth Outline Level</a:t>
            </a:r>
            <a:endParaRPr b="0" lang="en-GB" sz="2000" spc="-1" strike="noStrike">
              <a:latin typeface="Arial"/>
            </a:endParaRPr>
          </a:p>
          <a:p>
            <a:pPr lvl="6" marL="3024000" indent="-216000">
              <a:spcBef>
                <a:spcPts val="283"/>
              </a:spcBef>
              <a:buClr>
                <a:srgbClr val="000000"/>
              </a:buClr>
              <a:buSzPct val="45000"/>
              <a:buFont typeface="Wingdings" charset="2"/>
              <a:buChar char=""/>
            </a:pPr>
            <a:r>
              <a:rPr b="0" lang="en-GB" sz="2000" spc="-1" strike="noStrike">
                <a:latin typeface="Arial"/>
              </a:rPr>
              <a:t>Seventh Outline Level</a:t>
            </a:r>
            <a:endParaRPr b="0" lang="en-GB"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9"/>
    <p:sldLayoutId id="2147483650" r:id="rId10"/>
    <p:sldLayoutId id="2147483651" r:id="rId11"/>
    <p:sldLayoutId id="2147483652" r:id="rId12"/>
    <p:sldLayoutId id="2147483653" r:id="rId13"/>
    <p:sldLayoutId id="2147483654" r:id="rId14"/>
    <p:sldLayoutId id="2147483655" r:id="rId15"/>
    <p:sldLayoutId id="2147483656" r:id="rId16"/>
    <p:sldLayoutId id="2147483657" r:id="rId17"/>
    <p:sldLayoutId id="2147483658" r:id="rId18"/>
    <p:sldLayoutId id="2147483659" r:id="rId19"/>
    <p:sldLayoutId id="2147483660" r:id="rId20"/>
  </p:sldLayoutIdLst>
</p:sldMaster>
</file>

<file path=ppt/slides/_rels/slide1.xml.rels><?xml version="1.0" encoding="UTF-8"?>
<Relationships xmlns="http://schemas.openxmlformats.org/package/2006/relationships"><Relationship Id="rId1" Type="http://schemas.openxmlformats.org/officeDocument/2006/relationships/hyperlink" Target="https://doi.org/10.3390/rs14205180" TargetMode="External"/><Relationship Id="rId2" Type="http://schemas.openxmlformats.org/officeDocument/2006/relationships/image" Target="../media/image8.png"/><Relationship Id="rId3" Type="http://schemas.openxmlformats.org/officeDocument/2006/relationships/image" Target="../media/image9.png"/><Relationship Id="rId4" Type="http://schemas.openxmlformats.org/officeDocument/2006/relationships/hyperlink" Target="https://doi.org/10.5194/essd-12-1697-2020" TargetMode="External"/><Relationship Id="rId5" Type="http://schemas.openxmlformats.org/officeDocument/2006/relationships/image" Target="../media/image10.png"/><Relationship Id="rId6" Type="http://schemas.openxmlformats.org/officeDocument/2006/relationships/image" Target="../media/image11.png"/><Relationship Id="rId7" Type="http://schemas.openxmlformats.org/officeDocument/2006/relationships/image" Target="../media/image12.png"/><Relationship Id="rId8" Type="http://schemas.openxmlformats.org/officeDocument/2006/relationships/image" Target="../media/image13.png"/><Relationship Id="rId9" Type="http://schemas.openxmlformats.org/officeDocument/2006/relationships/slideLayout" Target="../slideLayouts/slideLayout1.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5" name="CustomShape 1"/>
          <p:cNvSpPr/>
          <p:nvPr/>
        </p:nvSpPr>
        <p:spPr>
          <a:xfrm>
            <a:off x="1143000" y="958320"/>
            <a:ext cx="28088640" cy="2940120"/>
          </a:xfrm>
          <a:prstGeom prst="rect">
            <a:avLst/>
          </a:prstGeom>
          <a:noFill/>
          <a:ln>
            <a:noFill/>
          </a:ln>
        </p:spPr>
        <p:style>
          <a:lnRef idx="0"/>
          <a:fillRef idx="0"/>
          <a:effectRef idx="0"/>
          <a:fontRef idx="minor"/>
        </p:style>
        <p:txBody>
          <a:bodyPr lIns="90000" rIns="90000" tIns="45000" bIns="45000" anchor="ctr">
            <a:normAutofit/>
          </a:bodyPr>
          <a:p>
            <a:pPr>
              <a:lnSpc>
                <a:spcPct val="120000"/>
              </a:lnSpc>
            </a:pPr>
            <a:r>
              <a:rPr b="1" lang="en-GB" sz="8800" spc="-1" strike="noStrike">
                <a:solidFill>
                  <a:srgbClr val="ffffff"/>
                </a:solidFill>
                <a:latin typeface="Raleway"/>
                <a:ea typeface="DejaVu Sans"/>
              </a:rPr>
              <a:t>FjordLight</a:t>
            </a:r>
            <a:endParaRPr b="0" lang="en-GB" sz="8800" spc="-1" strike="noStrike">
              <a:latin typeface="Arial"/>
            </a:endParaRPr>
          </a:p>
          <a:p>
            <a:pPr>
              <a:lnSpc>
                <a:spcPct val="120000"/>
              </a:lnSpc>
            </a:pPr>
            <a:r>
              <a:rPr b="0" i="1" lang="en-GB" sz="5400" spc="-1" strike="noStrike">
                <a:solidFill>
                  <a:srgbClr val="ffffff"/>
                </a:solidFill>
                <a:latin typeface="Raleway"/>
                <a:ea typeface="DejaVu Sans"/>
              </a:rPr>
              <a:t>PAR data for Arctic fjords</a:t>
            </a:r>
            <a:endParaRPr b="0" lang="en-GB" sz="5400" spc="-1" strike="noStrike">
              <a:latin typeface="Arial"/>
            </a:endParaRPr>
          </a:p>
        </p:txBody>
      </p:sp>
      <p:sp>
        <p:nvSpPr>
          <p:cNvPr id="56" name="CustomShape 2"/>
          <p:cNvSpPr/>
          <p:nvPr/>
        </p:nvSpPr>
        <p:spPr>
          <a:xfrm>
            <a:off x="1143000" y="4218120"/>
            <a:ext cx="26110080" cy="1177200"/>
          </a:xfrm>
          <a:prstGeom prst="rect">
            <a:avLst/>
          </a:prstGeom>
          <a:noFill/>
          <a:ln>
            <a:noFill/>
          </a:ln>
        </p:spPr>
        <p:style>
          <a:lnRef idx="0"/>
          <a:fillRef idx="0"/>
          <a:effectRef idx="0"/>
          <a:fontRef idx="minor"/>
        </p:style>
        <p:txBody>
          <a:bodyPr lIns="90000" rIns="90000" tIns="45000" bIns="45000">
            <a:normAutofit/>
          </a:bodyPr>
          <a:p>
            <a:pPr>
              <a:lnSpc>
                <a:spcPct val="120000"/>
              </a:lnSpc>
            </a:pPr>
            <a:r>
              <a:rPr b="0" lang="en-GB" sz="3200" spc="-1" strike="noStrike">
                <a:solidFill>
                  <a:srgbClr val="ffffff"/>
                </a:solidFill>
                <a:latin typeface="Raleway"/>
                <a:ea typeface="DejaVu Sans"/>
              </a:rPr>
              <a:t>Robert Schlegel</a:t>
            </a:r>
            <a:r>
              <a:rPr b="0" lang="en-GB" sz="3200" spc="-1" strike="noStrike" baseline="101000">
                <a:solidFill>
                  <a:srgbClr val="ffffff"/>
                </a:solidFill>
                <a:latin typeface="Raleway"/>
                <a:ea typeface="DejaVu Sans"/>
              </a:rPr>
              <a:t>1</a:t>
            </a:r>
            <a:r>
              <a:rPr b="0" lang="en-GB" sz="3200" spc="-1" strike="noStrike">
                <a:solidFill>
                  <a:srgbClr val="ffffff"/>
                </a:solidFill>
                <a:latin typeface="Raleway"/>
                <a:ea typeface="DejaVu Sans"/>
              </a:rPr>
              <a:t>, Bernard Gentili</a:t>
            </a:r>
            <a:r>
              <a:rPr b="0" lang="en-GB" sz="3200" spc="-1" strike="noStrike" baseline="101000">
                <a:solidFill>
                  <a:srgbClr val="ffffff"/>
                </a:solidFill>
                <a:latin typeface="Raleway"/>
                <a:ea typeface="DejaVu Sans"/>
              </a:rPr>
              <a:t>1</a:t>
            </a:r>
            <a:r>
              <a:rPr b="0" lang="en-GB" sz="3200" spc="-1" strike="noStrike">
                <a:solidFill>
                  <a:srgbClr val="ffffff"/>
                </a:solidFill>
                <a:latin typeface="Raleway"/>
                <a:ea typeface="DejaVu Sans"/>
              </a:rPr>
              <a:t>, Jean-Pierre Gattuso</a:t>
            </a:r>
            <a:r>
              <a:rPr b="0" lang="en-GB" sz="3200" spc="-1" strike="noStrike" baseline="101000">
                <a:solidFill>
                  <a:srgbClr val="ffffff"/>
                </a:solidFill>
                <a:latin typeface="Raleway"/>
                <a:ea typeface="DejaVu Sans"/>
              </a:rPr>
              <a:t>1,2</a:t>
            </a:r>
            <a:endParaRPr b="0" lang="en-GB" sz="3200" spc="-1" strike="noStrike">
              <a:latin typeface="Arial"/>
            </a:endParaRPr>
          </a:p>
        </p:txBody>
      </p:sp>
      <p:sp>
        <p:nvSpPr>
          <p:cNvPr id="57" name="CustomShape 3"/>
          <p:cNvSpPr/>
          <p:nvPr/>
        </p:nvSpPr>
        <p:spPr>
          <a:xfrm>
            <a:off x="1143000" y="8658360"/>
            <a:ext cx="12957840" cy="10852920"/>
          </a:xfrm>
          <a:prstGeom prst="rect">
            <a:avLst/>
          </a:prstGeom>
          <a:noFill/>
          <a:ln>
            <a:noFill/>
          </a:ln>
        </p:spPr>
        <p:style>
          <a:lnRef idx="0"/>
          <a:fillRef idx="0"/>
          <a:effectRef idx="0"/>
          <a:fontRef idx="minor"/>
        </p:style>
        <p:txBody>
          <a:bodyPr lIns="122040" rIns="122040" tIns="60840" bIns="60840">
            <a:normAutofit/>
          </a:bodyPr>
          <a:p>
            <a:pPr algn="just">
              <a:lnSpc>
                <a:spcPct val="140000"/>
              </a:lnSpc>
            </a:pPr>
            <a:r>
              <a:rPr b="0" lang="en-GB" sz="3200" spc="-1" strike="noStrike">
                <a:solidFill>
                  <a:srgbClr val="000000"/>
                </a:solidFill>
                <a:latin typeface="Raleway"/>
                <a:ea typeface="DejaVu Sans"/>
              </a:rPr>
              <a:t>There is a known lack of data explaining the light conditions within Arctic fjords. While some data do exist, they are naturally limited in time and space due to the difficulty of installing underwater devices, maintaining them, and retrieving the data. In order to address this issue the </a:t>
            </a:r>
            <a:r>
              <a:rPr b="1" lang="en-GB" sz="3200" spc="-1" strike="noStrike">
                <a:solidFill>
                  <a:srgbClr val="000000"/>
                </a:solidFill>
                <a:latin typeface="Raleway"/>
                <a:ea typeface="DejaVu Sans"/>
              </a:rPr>
              <a:t>FjordLight</a:t>
            </a:r>
            <a:r>
              <a:rPr b="0" lang="en-GB" sz="3200" spc="-1" strike="noStrike">
                <a:solidFill>
                  <a:srgbClr val="000000"/>
                </a:solidFill>
                <a:latin typeface="Raleway"/>
                <a:ea typeface="DejaVu Sans"/>
              </a:rPr>
              <a:t> dataset was created (</a:t>
            </a:r>
            <a:r>
              <a:rPr b="0" i="1" lang="en-GB" sz="3200" spc="-1" strike="noStrike">
                <a:solidFill>
                  <a:srgbClr val="000000"/>
                </a:solidFill>
                <a:latin typeface="Raleway"/>
                <a:ea typeface="DejaVu Sans"/>
              </a:rPr>
              <a:t>Fig 1</a:t>
            </a:r>
            <a:r>
              <a:rPr b="0" lang="en-GB" sz="3200" spc="-1" strike="noStrike">
                <a:solidFill>
                  <a:srgbClr val="000000"/>
                </a:solidFill>
                <a:latin typeface="Raleway"/>
                <a:ea typeface="DejaVu Sans"/>
              </a:rPr>
              <a:t>). This dataset contains surface PAR (photosynthetically available radiation; PAR(0</a:t>
            </a:r>
            <a:r>
              <a:rPr b="0" lang="en-GB" sz="3200" spc="-1" strike="noStrike" baseline="101000">
                <a:solidFill>
                  <a:srgbClr val="000000"/>
                </a:solidFill>
                <a:latin typeface="Raleway"/>
                <a:ea typeface="DejaVu Sans"/>
              </a:rPr>
              <a:t>-</a:t>
            </a:r>
            <a:r>
              <a:rPr b="0" lang="en-GB" sz="3200" spc="-1" strike="noStrike">
                <a:solidFill>
                  <a:srgbClr val="000000"/>
                </a:solidFill>
                <a:latin typeface="Raleway"/>
                <a:ea typeface="DejaVu Sans"/>
              </a:rPr>
              <a:t>)), the extinction coefficient of PAR through the water column (</a:t>
            </a:r>
            <a:r>
              <a:rPr b="0" i="1" lang="en-GB" sz="3200" spc="-1" strike="noStrike">
                <a:solidFill>
                  <a:srgbClr val="000000"/>
                </a:solidFill>
                <a:latin typeface="Raleway"/>
                <a:ea typeface="DejaVu Sans"/>
              </a:rPr>
              <a:t>K</a:t>
            </a:r>
            <a:r>
              <a:rPr b="0" lang="en-GB" sz="3200" spc="-1" strike="noStrike" baseline="-101000">
                <a:solidFill>
                  <a:srgbClr val="000000"/>
                </a:solidFill>
                <a:latin typeface="Raleway"/>
                <a:ea typeface="DejaVu Sans"/>
              </a:rPr>
              <a:t>PAR</a:t>
            </a:r>
            <a:r>
              <a:rPr b="0" lang="en-GB" sz="3200" spc="-1" strike="noStrike">
                <a:solidFill>
                  <a:srgbClr val="000000"/>
                </a:solidFill>
                <a:latin typeface="Raleway"/>
                <a:ea typeface="DejaVu Sans"/>
              </a:rPr>
              <a:t>) and PAR at the seafloor (PAR</a:t>
            </a:r>
            <a:r>
              <a:rPr b="0" lang="en-GB" sz="3200" spc="-1" strike="noStrike" baseline="-101000">
                <a:solidFill>
                  <a:srgbClr val="000000"/>
                </a:solidFill>
                <a:latin typeface="Raleway"/>
                <a:ea typeface="DejaVu Sans"/>
              </a:rPr>
              <a:t>B</a:t>
            </a:r>
            <a:r>
              <a:rPr b="0" lang="en-GB" sz="3200" spc="-1" strike="noStrike">
                <a:solidFill>
                  <a:srgbClr val="000000"/>
                </a:solidFill>
                <a:latin typeface="Raleway"/>
                <a:ea typeface="DejaVu Sans"/>
              </a:rPr>
              <a:t>) from 2003-2022 for the months of March to October. It also provides the </a:t>
            </a:r>
            <a:r>
              <a:rPr b="0" i="1" lang="en-GB" sz="3200" spc="-1" strike="noStrike">
                <a:solidFill>
                  <a:srgbClr val="000000"/>
                </a:solidFill>
                <a:latin typeface="Raleway"/>
                <a:ea typeface="DejaVu Sans"/>
              </a:rPr>
              <a:t>P</a:t>
            </a:r>
            <a:r>
              <a:rPr b="0" lang="en-GB" sz="3200" spc="-1" strike="noStrike">
                <a:solidFill>
                  <a:srgbClr val="000000"/>
                </a:solidFill>
                <a:latin typeface="Raleway"/>
                <a:ea typeface="DejaVu Sans"/>
              </a:rPr>
              <a:t>-functions for the coastal (200 m) and shallow (50 m) portions of the fjords, which show the proportion of the seafloor receiving at least a certain amount of PAR</a:t>
            </a:r>
            <a:r>
              <a:rPr b="0" lang="en-GB" sz="3200" spc="-1" strike="noStrike" baseline="-101000">
                <a:solidFill>
                  <a:srgbClr val="000000"/>
                </a:solidFill>
                <a:latin typeface="Raleway"/>
                <a:ea typeface="DejaVu Sans"/>
              </a:rPr>
              <a:t>B</a:t>
            </a:r>
            <a:r>
              <a:rPr b="0" lang="en-GB" sz="3200" spc="-1" strike="noStrike">
                <a:solidFill>
                  <a:srgbClr val="000000"/>
                </a:solidFill>
                <a:latin typeface="Raleway"/>
                <a:ea typeface="DejaVu Sans"/>
              </a:rPr>
              <a:t> (e.g. Gattuso et al. 2020). PAR(0</a:t>
            </a:r>
            <a:r>
              <a:rPr b="0" lang="en-GB" sz="3200" spc="-1" strike="noStrike" baseline="101000">
                <a:solidFill>
                  <a:srgbClr val="000000"/>
                </a:solidFill>
                <a:latin typeface="Raleway"/>
                <a:ea typeface="DejaVu Sans"/>
              </a:rPr>
              <a:t>-</a:t>
            </a:r>
            <a:r>
              <a:rPr b="0" lang="en-GB" sz="3200" spc="-1" strike="noStrike">
                <a:solidFill>
                  <a:srgbClr val="000000"/>
                </a:solidFill>
                <a:latin typeface="Raleway"/>
                <a:ea typeface="DejaVu Sans"/>
              </a:rPr>
              <a:t>) and </a:t>
            </a:r>
            <a:r>
              <a:rPr b="0" i="1" lang="en-GB" sz="3200" spc="-1" strike="noStrike">
                <a:solidFill>
                  <a:srgbClr val="000000"/>
                </a:solidFill>
                <a:latin typeface="Raleway"/>
                <a:ea typeface="DejaVu Sans"/>
              </a:rPr>
              <a:t>K</a:t>
            </a:r>
            <a:r>
              <a:rPr b="0" lang="en-GB" sz="3200" spc="-1" strike="noStrike" baseline="-101000">
                <a:solidFill>
                  <a:srgbClr val="000000"/>
                </a:solidFill>
                <a:latin typeface="Raleway"/>
                <a:ea typeface="DejaVu Sans"/>
              </a:rPr>
              <a:t>PAR</a:t>
            </a:r>
            <a:r>
              <a:rPr b="0" lang="en-GB" sz="3200" spc="-1" strike="noStrike">
                <a:solidFill>
                  <a:srgbClr val="000000"/>
                </a:solidFill>
                <a:latin typeface="Raleway"/>
                <a:ea typeface="DejaVu Sans"/>
              </a:rPr>
              <a:t> are available as global averages, monthly climatologies (e.g. 8 total values), and annual mean values (</a:t>
            </a:r>
            <a:r>
              <a:rPr b="0" i="1" lang="en-GB" sz="3200" spc="-1" strike="noStrike">
                <a:solidFill>
                  <a:srgbClr val="000000"/>
                </a:solidFill>
                <a:latin typeface="Raleway"/>
                <a:ea typeface="DejaVu Sans"/>
              </a:rPr>
              <a:t>Fig 2</a:t>
            </a:r>
            <a:r>
              <a:rPr b="0" lang="en-GB" sz="3200" spc="-1" strike="noStrike">
                <a:solidFill>
                  <a:srgbClr val="000000"/>
                </a:solidFill>
                <a:latin typeface="Raleway"/>
                <a:ea typeface="DejaVu Sans"/>
              </a:rPr>
              <a:t>). All of these values are provided for PAR</a:t>
            </a:r>
            <a:r>
              <a:rPr b="0" lang="en-GB" sz="3200" spc="-1" strike="noStrike" baseline="-101000">
                <a:solidFill>
                  <a:srgbClr val="000000"/>
                </a:solidFill>
                <a:latin typeface="Raleway"/>
                <a:ea typeface="DejaVu Sans"/>
              </a:rPr>
              <a:t>B</a:t>
            </a:r>
            <a:r>
              <a:rPr b="0" lang="en-GB" sz="3200" spc="-1" strike="noStrike">
                <a:solidFill>
                  <a:srgbClr val="000000"/>
                </a:solidFill>
                <a:latin typeface="Raleway"/>
                <a:ea typeface="DejaVu Sans"/>
              </a:rPr>
              <a:t>, as well as time series of monthly averages from 2003-2022 (</a:t>
            </a:r>
            <a:r>
              <a:rPr b="0" i="1" lang="en-GB" sz="3200" spc="-1" strike="noStrike">
                <a:solidFill>
                  <a:srgbClr val="000000"/>
                </a:solidFill>
                <a:latin typeface="Raleway"/>
                <a:ea typeface="DejaVu Sans"/>
              </a:rPr>
              <a:t>Fig 3</a:t>
            </a:r>
            <a:r>
              <a:rPr b="0" lang="en-GB" sz="3200" spc="-1" strike="noStrike">
                <a:solidFill>
                  <a:srgbClr val="000000"/>
                </a:solidFill>
                <a:latin typeface="Raleway"/>
                <a:ea typeface="DejaVu Sans"/>
              </a:rPr>
              <a:t>).</a:t>
            </a:r>
            <a:endParaRPr b="0" lang="en-GB" sz="3200" spc="-1" strike="noStrike">
              <a:latin typeface="Arial"/>
            </a:endParaRPr>
          </a:p>
        </p:txBody>
      </p:sp>
      <p:sp>
        <p:nvSpPr>
          <p:cNvPr id="58" name="CustomShape 4"/>
          <p:cNvSpPr/>
          <p:nvPr/>
        </p:nvSpPr>
        <p:spPr>
          <a:xfrm>
            <a:off x="10639800" y="37549440"/>
            <a:ext cx="8997840" cy="2442240"/>
          </a:xfrm>
          <a:prstGeom prst="rect">
            <a:avLst/>
          </a:prstGeom>
          <a:noFill/>
          <a:ln>
            <a:noFill/>
          </a:ln>
        </p:spPr>
        <p:style>
          <a:lnRef idx="0"/>
          <a:fillRef idx="0"/>
          <a:effectRef idx="0"/>
          <a:fontRef idx="minor"/>
        </p:style>
        <p:txBody>
          <a:bodyPr lIns="90000" rIns="90000" tIns="45000" bIns="45000">
            <a:normAutofit/>
          </a:bodyPr>
          <a:p>
            <a:pPr>
              <a:lnSpc>
                <a:spcPct val="120000"/>
              </a:lnSpc>
            </a:pPr>
            <a:r>
              <a:rPr b="1" lang="en-GB" sz="2800" spc="-1" strike="noStrike">
                <a:solidFill>
                  <a:srgbClr val="007784"/>
                </a:solidFill>
                <a:latin typeface="Raleway"/>
                <a:ea typeface="DejaVu Sans"/>
              </a:rPr>
              <a:t>References</a:t>
            </a:r>
            <a:endParaRPr b="0" lang="en-GB" sz="2800" spc="-1" strike="noStrike">
              <a:latin typeface="Arial"/>
            </a:endParaRPr>
          </a:p>
          <a:p>
            <a:pPr>
              <a:lnSpc>
                <a:spcPct val="120000"/>
              </a:lnSpc>
            </a:pPr>
            <a:r>
              <a:rPr b="1" lang="en-GB" sz="2800" spc="-1" strike="noStrike">
                <a:solidFill>
                  <a:srgbClr val="007784"/>
                </a:solidFill>
                <a:latin typeface="Raleway"/>
                <a:ea typeface="DejaVu Sans"/>
              </a:rPr>
              <a:t>- Singh, R. K., Vader, A., Mundy, C. J., Søreide, J. E., Iken, K., Dunton, K. H., Castro de la Guardia, L., Sejr, M. K., &amp; Bélanger, S. (2022). Satellite-Derived Photosynthetically Available Radiation at the Coastal Arctic Seafloor. Remote Sensing, 14(20), Article 20. </a:t>
            </a:r>
            <a:r>
              <a:rPr b="1" lang="en-GB" sz="2800" spc="-1" strike="noStrike" u="sng">
                <a:solidFill>
                  <a:srgbClr val="0563c1"/>
                </a:solidFill>
                <a:uFillTx/>
                <a:latin typeface="Raleway"/>
                <a:ea typeface="DejaVu Sans"/>
                <a:hlinkClick r:id="rId1"/>
              </a:rPr>
              <a:t>https://doi.org/10.3390/rs14205180</a:t>
            </a:r>
            <a:endParaRPr b="0" lang="en-GB" sz="2800" spc="-1" strike="noStrike">
              <a:latin typeface="Arial"/>
            </a:endParaRPr>
          </a:p>
          <a:p>
            <a:pPr>
              <a:lnSpc>
                <a:spcPct val="120000"/>
              </a:lnSpc>
            </a:pPr>
            <a:endParaRPr b="0" lang="en-GB" sz="2800" spc="-1" strike="noStrike">
              <a:latin typeface="Arial"/>
            </a:endParaRPr>
          </a:p>
        </p:txBody>
      </p:sp>
      <p:sp>
        <p:nvSpPr>
          <p:cNvPr id="59" name="CustomShape 5"/>
          <p:cNvSpPr/>
          <p:nvPr/>
        </p:nvSpPr>
        <p:spPr>
          <a:xfrm>
            <a:off x="1143000" y="7665480"/>
            <a:ext cx="12960720" cy="1267920"/>
          </a:xfrm>
          <a:prstGeom prst="rect">
            <a:avLst/>
          </a:prstGeom>
          <a:noFill/>
          <a:ln>
            <a:noFill/>
          </a:ln>
        </p:spPr>
        <p:style>
          <a:lnRef idx="0"/>
          <a:fillRef idx="0"/>
          <a:effectRef idx="0"/>
          <a:fontRef idx="minor"/>
        </p:style>
        <p:txBody>
          <a:bodyPr lIns="90000" rIns="90000" tIns="45000" bIns="45000">
            <a:normAutofit/>
          </a:bodyPr>
          <a:p>
            <a:pPr>
              <a:lnSpc>
                <a:spcPct val="90000"/>
              </a:lnSpc>
            </a:pPr>
            <a:r>
              <a:rPr b="0" lang="en-GB" sz="5400" spc="-1" strike="noStrike">
                <a:solidFill>
                  <a:srgbClr val="238d83"/>
                </a:solidFill>
                <a:latin typeface="Raleway"/>
                <a:ea typeface="DejaVu Sans"/>
              </a:rPr>
              <a:t>Summary</a:t>
            </a:r>
            <a:endParaRPr b="0" lang="en-GB" sz="5400" spc="-1" strike="noStrike">
              <a:latin typeface="Arial"/>
            </a:endParaRPr>
          </a:p>
        </p:txBody>
      </p:sp>
      <p:sp>
        <p:nvSpPr>
          <p:cNvPr id="60" name="CustomShape 6"/>
          <p:cNvSpPr/>
          <p:nvPr/>
        </p:nvSpPr>
        <p:spPr>
          <a:xfrm>
            <a:off x="15696000" y="30384000"/>
            <a:ext cx="12958200" cy="6624000"/>
          </a:xfrm>
          <a:prstGeom prst="rect">
            <a:avLst/>
          </a:prstGeom>
          <a:noFill/>
          <a:ln>
            <a:noFill/>
          </a:ln>
        </p:spPr>
        <p:style>
          <a:lnRef idx="0"/>
          <a:fillRef idx="0"/>
          <a:effectRef idx="0"/>
          <a:fontRef idx="minor"/>
        </p:style>
        <p:txBody>
          <a:bodyPr lIns="122040" rIns="122040" tIns="60840" bIns="60840">
            <a:normAutofit/>
          </a:bodyPr>
          <a:p>
            <a:pPr algn="just">
              <a:lnSpc>
                <a:spcPct val="140000"/>
              </a:lnSpc>
            </a:pPr>
            <a:r>
              <a:rPr b="0" lang="en-GB" sz="3200" spc="-1" strike="noStrike">
                <a:solidFill>
                  <a:srgbClr val="000000"/>
                </a:solidFill>
                <a:latin typeface="Raleway"/>
                <a:ea typeface="DejaVu Sans"/>
              </a:rPr>
              <a:t>The  dataset was created from retrievals of the visual surface of the ocean using MODIS-Aqua Level-1A (L1A), which was then processed to Level-2 via SeaDAS v8. From this, the algorithm from Singh et al. (2022) was used to determine PAR(0</a:t>
            </a:r>
            <a:r>
              <a:rPr b="0" lang="en-GB" sz="3200" spc="-1" strike="noStrike" baseline="101000">
                <a:solidFill>
                  <a:srgbClr val="000000"/>
                </a:solidFill>
                <a:latin typeface="Raleway"/>
                <a:ea typeface="DejaVu Sans"/>
              </a:rPr>
              <a:t>-</a:t>
            </a:r>
            <a:r>
              <a:rPr b="0" lang="en-GB" sz="3200" spc="-1" strike="noStrike">
                <a:solidFill>
                  <a:srgbClr val="000000"/>
                </a:solidFill>
                <a:latin typeface="Raleway"/>
                <a:ea typeface="DejaVu Sans"/>
              </a:rPr>
              <a:t>) and </a:t>
            </a:r>
            <a:r>
              <a:rPr b="0" i="1" lang="en-GB" sz="3200" spc="-1" strike="noStrike">
                <a:solidFill>
                  <a:srgbClr val="000000"/>
                </a:solidFill>
                <a:latin typeface="Raleway"/>
                <a:ea typeface="DejaVu Sans"/>
              </a:rPr>
              <a:t>K</a:t>
            </a:r>
            <a:r>
              <a:rPr b="0" lang="en-GB" sz="3200" spc="-1" strike="noStrike" baseline="-101000">
                <a:solidFill>
                  <a:srgbClr val="000000"/>
                </a:solidFill>
                <a:latin typeface="Raleway"/>
                <a:ea typeface="DejaVu Sans"/>
              </a:rPr>
              <a:t>PAR</a:t>
            </a:r>
            <a:r>
              <a:rPr b="0" lang="en-GB" sz="3200" spc="-1" strike="noStrike">
                <a:solidFill>
                  <a:srgbClr val="000000"/>
                </a:solidFill>
                <a:latin typeface="Raleway"/>
                <a:ea typeface="DejaVu Sans"/>
              </a:rPr>
              <a:t>. With these two values, the highest resolution bathymetry products available per site (50-150 m) were used to calculate PAR</a:t>
            </a:r>
            <a:r>
              <a:rPr b="0" lang="en-GB" sz="3200" spc="-1" strike="noStrike" baseline="-101000">
                <a:solidFill>
                  <a:srgbClr val="000000"/>
                </a:solidFill>
                <a:latin typeface="Raleway"/>
                <a:ea typeface="DejaVu Sans"/>
              </a:rPr>
              <a:t>B </a:t>
            </a:r>
            <a:r>
              <a:rPr b="0" lang="en-GB" sz="3200" spc="-1" strike="noStrike">
                <a:solidFill>
                  <a:srgbClr val="000000"/>
                </a:solidFill>
                <a:latin typeface="Raleway"/>
                <a:ea typeface="DejaVu Sans"/>
              </a:rPr>
              <a:t> and interpolate to an even grid at the highest resolution available for that site. An R package was developed to aid in the retrieval and extraction of these data, while the dataset itself was published on PANGAEA.</a:t>
            </a:r>
            <a:endParaRPr b="0" lang="en-GB" sz="3200" spc="-1" strike="noStrike">
              <a:latin typeface="Arial"/>
            </a:endParaRPr>
          </a:p>
          <a:p>
            <a:pPr algn="just">
              <a:lnSpc>
                <a:spcPct val="140000"/>
              </a:lnSpc>
              <a:spcBef>
                <a:spcPts val="1599"/>
              </a:spcBef>
            </a:pPr>
            <a:endParaRPr b="0" lang="en-GB" sz="3200" spc="-1" strike="noStrike">
              <a:latin typeface="Arial"/>
            </a:endParaRPr>
          </a:p>
          <a:p>
            <a:pPr algn="just">
              <a:lnSpc>
                <a:spcPct val="140000"/>
              </a:lnSpc>
              <a:spcBef>
                <a:spcPts val="1599"/>
              </a:spcBef>
            </a:pPr>
            <a:endParaRPr b="0" lang="en-GB" sz="3200" spc="-1" strike="noStrike">
              <a:latin typeface="Arial"/>
            </a:endParaRPr>
          </a:p>
        </p:txBody>
      </p:sp>
      <p:sp>
        <p:nvSpPr>
          <p:cNvPr id="61" name="CustomShape 7"/>
          <p:cNvSpPr/>
          <p:nvPr/>
        </p:nvSpPr>
        <p:spPr>
          <a:xfrm>
            <a:off x="15696000" y="29559600"/>
            <a:ext cx="12960720" cy="1267920"/>
          </a:xfrm>
          <a:prstGeom prst="rect">
            <a:avLst/>
          </a:prstGeom>
          <a:noFill/>
          <a:ln>
            <a:noFill/>
          </a:ln>
        </p:spPr>
        <p:style>
          <a:lnRef idx="0"/>
          <a:fillRef idx="0"/>
          <a:effectRef idx="0"/>
          <a:fontRef idx="minor"/>
        </p:style>
        <p:txBody>
          <a:bodyPr lIns="90000" rIns="90000" tIns="45000" bIns="45000">
            <a:normAutofit/>
          </a:bodyPr>
          <a:p>
            <a:pPr>
              <a:lnSpc>
                <a:spcPct val="90000"/>
              </a:lnSpc>
            </a:pPr>
            <a:r>
              <a:rPr b="0" lang="en-GB" sz="5400" spc="-1" strike="noStrike">
                <a:solidFill>
                  <a:srgbClr val="238d83"/>
                </a:solidFill>
                <a:latin typeface="Raleway"/>
                <a:ea typeface="DejaVu Sans"/>
              </a:rPr>
              <a:t>Material and Methods</a:t>
            </a:r>
            <a:endParaRPr b="0" lang="en-GB" sz="5400" spc="-1" strike="noStrike">
              <a:latin typeface="Arial"/>
            </a:endParaRPr>
          </a:p>
        </p:txBody>
      </p:sp>
      <p:sp>
        <p:nvSpPr>
          <p:cNvPr id="62" name="CustomShape 8"/>
          <p:cNvSpPr/>
          <p:nvPr/>
        </p:nvSpPr>
        <p:spPr>
          <a:xfrm flipV="1">
            <a:off x="15798600" y="29087280"/>
            <a:ext cx="1041840" cy="217440"/>
          </a:xfrm>
          <a:prstGeom prst="rect">
            <a:avLst/>
          </a:prstGeom>
          <a:solidFill>
            <a:srgbClr val="238d83"/>
          </a:solidFill>
          <a:ln>
            <a:noFill/>
          </a:ln>
        </p:spPr>
        <p:style>
          <a:lnRef idx="2">
            <a:schemeClr val="accent1">
              <a:shade val="50000"/>
            </a:schemeClr>
          </a:lnRef>
          <a:fillRef idx="1">
            <a:schemeClr val="accent1"/>
          </a:fillRef>
          <a:effectRef idx="0">
            <a:schemeClr val="accent1"/>
          </a:effectRef>
          <a:fontRef idx="minor"/>
        </p:style>
      </p:sp>
      <p:sp>
        <p:nvSpPr>
          <p:cNvPr id="63" name="CustomShape 9"/>
          <p:cNvSpPr/>
          <p:nvPr/>
        </p:nvSpPr>
        <p:spPr>
          <a:xfrm flipV="1">
            <a:off x="1216440" y="7135200"/>
            <a:ext cx="1041840" cy="217440"/>
          </a:xfrm>
          <a:prstGeom prst="rect">
            <a:avLst/>
          </a:prstGeom>
          <a:solidFill>
            <a:srgbClr val="238d83"/>
          </a:solidFill>
          <a:ln>
            <a:noFill/>
          </a:ln>
        </p:spPr>
        <p:style>
          <a:lnRef idx="2">
            <a:schemeClr val="accent1">
              <a:shade val="50000"/>
            </a:schemeClr>
          </a:lnRef>
          <a:fillRef idx="1">
            <a:schemeClr val="accent1"/>
          </a:fillRef>
          <a:effectRef idx="0">
            <a:schemeClr val="accent1"/>
          </a:effectRef>
          <a:fontRef idx="minor"/>
        </p:style>
      </p:sp>
      <p:sp>
        <p:nvSpPr>
          <p:cNvPr id="64" name="CustomShape 10"/>
          <p:cNvSpPr/>
          <p:nvPr/>
        </p:nvSpPr>
        <p:spPr>
          <a:xfrm flipH="1">
            <a:off x="-2160" y="5352120"/>
            <a:ext cx="30273120" cy="632880"/>
          </a:xfrm>
          <a:custGeom>
            <a:avLst/>
            <a:gdLst/>
            <a:ahLst/>
            <a:rect l="l" t="t" r="r" b="b"/>
            <a:pathLst>
              <a:path w="8859877" h="766270">
                <a:moveTo>
                  <a:pt x="0" y="0"/>
                </a:moveTo>
                <a:lnTo>
                  <a:pt x="8859877" y="0"/>
                </a:lnTo>
                <a:lnTo>
                  <a:pt x="8859877" y="766007"/>
                </a:lnTo>
                <a:lnTo>
                  <a:pt x="8856836" y="766270"/>
                </a:lnTo>
                <a:lnTo>
                  <a:pt x="0" y="0"/>
                </a:lnTo>
                <a:close/>
              </a:path>
            </a:pathLst>
          </a:custGeom>
          <a:solidFill>
            <a:srgbClr val="238d83"/>
          </a:solidFill>
          <a:ln>
            <a:noFill/>
          </a:ln>
        </p:spPr>
        <p:style>
          <a:lnRef idx="0"/>
          <a:fillRef idx="0"/>
          <a:effectRef idx="0"/>
          <a:fontRef idx="minor"/>
        </p:style>
      </p:sp>
      <p:sp>
        <p:nvSpPr>
          <p:cNvPr id="65" name="CustomShape 11"/>
          <p:cNvSpPr/>
          <p:nvPr/>
        </p:nvSpPr>
        <p:spPr>
          <a:xfrm flipV="1">
            <a:off x="1245600" y="37206720"/>
            <a:ext cx="27897840" cy="73440"/>
          </a:xfrm>
          <a:prstGeom prst="rect">
            <a:avLst/>
          </a:prstGeom>
          <a:solidFill>
            <a:srgbClr val="238d83"/>
          </a:solidFill>
          <a:ln>
            <a:noFill/>
          </a:ln>
        </p:spPr>
        <p:style>
          <a:lnRef idx="2">
            <a:schemeClr val="accent1">
              <a:shade val="50000"/>
            </a:schemeClr>
          </a:lnRef>
          <a:fillRef idx="1">
            <a:schemeClr val="accent1"/>
          </a:fillRef>
          <a:effectRef idx="0">
            <a:schemeClr val="accent1"/>
          </a:effectRef>
          <a:fontRef idx="minor"/>
        </p:style>
      </p:sp>
      <p:sp>
        <p:nvSpPr>
          <p:cNvPr id="66" name="CustomShape 12"/>
          <p:cNvSpPr/>
          <p:nvPr/>
        </p:nvSpPr>
        <p:spPr>
          <a:xfrm>
            <a:off x="1143000" y="37549440"/>
            <a:ext cx="8997840" cy="2442240"/>
          </a:xfrm>
          <a:prstGeom prst="rect">
            <a:avLst/>
          </a:prstGeom>
          <a:noFill/>
          <a:ln>
            <a:noFill/>
          </a:ln>
        </p:spPr>
        <p:style>
          <a:lnRef idx="0"/>
          <a:fillRef idx="0"/>
          <a:effectRef idx="0"/>
          <a:fontRef idx="minor"/>
        </p:style>
        <p:txBody>
          <a:bodyPr lIns="90000" rIns="90000" tIns="45000" bIns="45000">
            <a:normAutofit/>
          </a:bodyPr>
          <a:p>
            <a:pPr>
              <a:lnSpc>
                <a:spcPct val="120000"/>
              </a:lnSpc>
            </a:pPr>
            <a:r>
              <a:rPr b="1" lang="en-GB" sz="2400" spc="-1" strike="noStrike" baseline="30000">
                <a:solidFill>
                  <a:srgbClr val="007784"/>
                </a:solidFill>
                <a:latin typeface="Raleway"/>
                <a:ea typeface="DejaVu Sans"/>
              </a:rPr>
              <a:t>1</a:t>
            </a:r>
            <a:r>
              <a:rPr b="1" lang="en-GB" sz="2400" spc="-1" strike="noStrike">
                <a:solidFill>
                  <a:srgbClr val="007784"/>
                </a:solidFill>
                <a:latin typeface="Raleway"/>
                <a:ea typeface="DejaVu Sans"/>
              </a:rPr>
              <a:t> Sorbonne University, CNRS, Laboratoire d’Océanographie de Villefranche, Villefranche-sur-mer, France</a:t>
            </a:r>
            <a:endParaRPr b="0" lang="en-GB" sz="2400" spc="-1" strike="noStrike">
              <a:latin typeface="Arial"/>
            </a:endParaRPr>
          </a:p>
          <a:p>
            <a:pPr>
              <a:lnSpc>
                <a:spcPct val="120000"/>
              </a:lnSpc>
            </a:pPr>
            <a:r>
              <a:rPr b="1" lang="en-GB" sz="2400" spc="-1" strike="noStrike" baseline="30000">
                <a:solidFill>
                  <a:srgbClr val="007784"/>
                </a:solidFill>
                <a:latin typeface="Raleway"/>
                <a:ea typeface="DejaVu Sans"/>
              </a:rPr>
              <a:t>2</a:t>
            </a:r>
            <a:r>
              <a:rPr b="1" lang="en-GB" sz="2400" spc="-1" strike="noStrike">
                <a:solidFill>
                  <a:srgbClr val="007784"/>
                </a:solidFill>
                <a:latin typeface="Raleway"/>
                <a:ea typeface="DejaVu Sans"/>
              </a:rPr>
              <a:t> Institute for Sustainable Development and International Relations (IDDRI-Sciences Po), Paris, France</a:t>
            </a:r>
            <a:endParaRPr b="0" lang="en-GB" sz="2400" spc="-1" strike="noStrike">
              <a:latin typeface="Arial"/>
            </a:endParaRPr>
          </a:p>
          <a:p>
            <a:pPr>
              <a:lnSpc>
                <a:spcPct val="120000"/>
              </a:lnSpc>
            </a:pPr>
            <a:endParaRPr b="0" lang="en-GB" sz="2400" spc="-1" strike="noStrike">
              <a:latin typeface="Arial"/>
            </a:endParaRPr>
          </a:p>
        </p:txBody>
      </p:sp>
      <p:sp>
        <p:nvSpPr>
          <p:cNvPr id="67" name="CustomShape 13"/>
          <p:cNvSpPr/>
          <p:nvPr/>
        </p:nvSpPr>
        <p:spPr>
          <a:xfrm>
            <a:off x="2088000" y="34812000"/>
            <a:ext cx="11447280" cy="1871280"/>
          </a:xfrm>
          <a:prstGeom prst="rect">
            <a:avLst/>
          </a:prstGeom>
          <a:noFill/>
          <a:ln>
            <a:noFill/>
          </a:ln>
        </p:spPr>
        <p:style>
          <a:lnRef idx="0"/>
          <a:fillRef idx="0"/>
          <a:effectRef idx="0"/>
          <a:fontRef idx="minor"/>
        </p:style>
        <p:txBody>
          <a:bodyPr lIns="122040" rIns="122040" tIns="60840" bIns="60840">
            <a:normAutofit/>
          </a:bodyPr>
          <a:p>
            <a:pPr algn="just">
              <a:lnSpc>
                <a:spcPct val="140000"/>
              </a:lnSpc>
            </a:pPr>
            <a:r>
              <a:rPr b="1" lang="en-GB" sz="2400" spc="-1" strike="noStrike">
                <a:solidFill>
                  <a:srgbClr val="000000"/>
                </a:solidFill>
                <a:latin typeface="Raleway"/>
                <a:ea typeface="DejaVu Sans"/>
              </a:rPr>
              <a:t>Fig. 1</a:t>
            </a:r>
            <a:r>
              <a:rPr b="0" lang="en-GB" sz="2400" spc="-1" strike="noStrike">
                <a:solidFill>
                  <a:srgbClr val="000000"/>
                </a:solidFill>
                <a:latin typeface="Raleway"/>
                <a:ea typeface="DejaVu Sans"/>
              </a:rPr>
              <a:t> A) Map of the EU Arctic showing the location of the seven study sites. B-H) The global surface PAR (PAR(0</a:t>
            </a:r>
            <a:r>
              <a:rPr b="0" lang="en-GB" sz="2400" spc="-1" strike="noStrike" baseline="101000">
                <a:solidFill>
                  <a:srgbClr val="000000"/>
                </a:solidFill>
                <a:latin typeface="Raleway"/>
                <a:ea typeface="DejaVu Sans"/>
              </a:rPr>
              <a:t>-</a:t>
            </a:r>
            <a:r>
              <a:rPr b="0" lang="en-GB" sz="2400" spc="-1" strike="noStrike">
                <a:solidFill>
                  <a:srgbClr val="000000"/>
                </a:solidFill>
                <a:latin typeface="Raleway"/>
                <a:ea typeface="DejaVu Sans"/>
              </a:rPr>
              <a:t>)) for each of the seven sites. Note that differences in PAR(0</a:t>
            </a:r>
            <a:r>
              <a:rPr b="0" lang="en-GB" sz="2400" spc="-1" strike="noStrike" baseline="101000">
                <a:solidFill>
                  <a:srgbClr val="000000"/>
                </a:solidFill>
                <a:latin typeface="Raleway"/>
                <a:ea typeface="DejaVu Sans"/>
              </a:rPr>
              <a:t>-</a:t>
            </a:r>
            <a:r>
              <a:rPr b="0" lang="en-GB" sz="2400" spc="-1" strike="noStrike">
                <a:solidFill>
                  <a:srgbClr val="000000"/>
                </a:solidFill>
                <a:latin typeface="Raleway"/>
                <a:ea typeface="DejaVu Sans"/>
              </a:rPr>
              <a:t>) are generally due to differences in  sea ice cover.</a:t>
            </a:r>
            <a:endParaRPr b="0" lang="en-GB" sz="2400" spc="-1" strike="noStrike">
              <a:latin typeface="Arial"/>
            </a:endParaRPr>
          </a:p>
        </p:txBody>
      </p:sp>
      <p:sp>
        <p:nvSpPr>
          <p:cNvPr id="68" name="CustomShape 14"/>
          <p:cNvSpPr/>
          <p:nvPr/>
        </p:nvSpPr>
        <p:spPr>
          <a:xfrm>
            <a:off x="23868000" y="14436000"/>
            <a:ext cx="5326920" cy="3816000"/>
          </a:xfrm>
          <a:prstGeom prst="rect">
            <a:avLst/>
          </a:prstGeom>
          <a:noFill/>
          <a:ln>
            <a:noFill/>
          </a:ln>
        </p:spPr>
        <p:style>
          <a:lnRef idx="0"/>
          <a:fillRef idx="0"/>
          <a:effectRef idx="0"/>
          <a:fontRef idx="minor"/>
        </p:style>
        <p:txBody>
          <a:bodyPr lIns="122040" rIns="122040" tIns="60840" bIns="60840">
            <a:normAutofit/>
          </a:bodyPr>
          <a:p>
            <a:pPr algn="just">
              <a:lnSpc>
                <a:spcPct val="140000"/>
              </a:lnSpc>
            </a:pPr>
            <a:r>
              <a:rPr b="1" lang="en-GB" sz="2400" spc="-1" strike="noStrike">
                <a:solidFill>
                  <a:srgbClr val="000000"/>
                </a:solidFill>
                <a:latin typeface="Raleway"/>
                <a:ea typeface="DejaVu Sans"/>
              </a:rPr>
              <a:t>Fig. 2</a:t>
            </a:r>
            <a:r>
              <a:rPr b="0" lang="en-GB" sz="2400" spc="-1" strike="noStrike">
                <a:solidFill>
                  <a:srgbClr val="000000"/>
                </a:solidFill>
                <a:latin typeface="Raleway"/>
                <a:ea typeface="DejaVu Sans"/>
              </a:rPr>
              <a:t> Time series of the average annual A) surface PAR (PAR(0</a:t>
            </a:r>
            <a:r>
              <a:rPr b="0" lang="en-GB" sz="2400" spc="-1" strike="noStrike" baseline="101000">
                <a:solidFill>
                  <a:srgbClr val="000000"/>
                </a:solidFill>
                <a:latin typeface="Raleway"/>
                <a:ea typeface="DejaVu Sans"/>
              </a:rPr>
              <a:t>-</a:t>
            </a:r>
            <a:r>
              <a:rPr b="0" lang="en-GB" sz="2400" spc="-1" strike="noStrike">
                <a:solidFill>
                  <a:srgbClr val="000000"/>
                </a:solidFill>
                <a:latin typeface="Raleway"/>
                <a:ea typeface="DejaVu Sans"/>
              </a:rPr>
              <a:t>)) and B) extinction coefficient (</a:t>
            </a:r>
            <a:r>
              <a:rPr b="0" i="1" lang="en-GB" sz="2400" spc="-1" strike="noStrike">
                <a:solidFill>
                  <a:srgbClr val="000000"/>
                </a:solidFill>
                <a:latin typeface="Raleway"/>
                <a:ea typeface="DejaVu Sans"/>
              </a:rPr>
              <a:t>K</a:t>
            </a:r>
            <a:r>
              <a:rPr b="0" lang="en-GB" sz="2400" spc="-1" strike="noStrike" baseline="-101000">
                <a:solidFill>
                  <a:srgbClr val="000000"/>
                </a:solidFill>
                <a:latin typeface="Raleway"/>
                <a:ea typeface="DejaVu Sans"/>
              </a:rPr>
              <a:t>PAR</a:t>
            </a:r>
            <a:r>
              <a:rPr b="0" lang="en-GB" sz="2400" spc="-1" strike="noStrike">
                <a:solidFill>
                  <a:srgbClr val="000000"/>
                </a:solidFill>
                <a:latin typeface="Raleway"/>
                <a:ea typeface="DejaVu Sans"/>
              </a:rPr>
              <a:t>) for each of the seven study sites from 2003-2022. Dashed lines show linear trend.</a:t>
            </a:r>
            <a:endParaRPr b="0" lang="en-GB" sz="2400" spc="-1" strike="noStrike">
              <a:latin typeface="Arial"/>
            </a:endParaRPr>
          </a:p>
        </p:txBody>
      </p:sp>
      <p:pic>
        <p:nvPicPr>
          <p:cNvPr id="69" name="" descr=""/>
          <p:cNvPicPr/>
          <p:nvPr/>
        </p:nvPicPr>
        <p:blipFill>
          <a:blip r:embed="rId2"/>
          <a:stretch/>
        </p:blipFill>
        <p:spPr>
          <a:xfrm>
            <a:off x="1944000" y="19440000"/>
            <a:ext cx="11446920" cy="14881320"/>
          </a:xfrm>
          <a:prstGeom prst="rect">
            <a:avLst/>
          </a:prstGeom>
          <a:ln>
            <a:noFill/>
          </a:ln>
        </p:spPr>
      </p:pic>
      <p:pic>
        <p:nvPicPr>
          <p:cNvPr id="70" name="" descr=""/>
          <p:cNvPicPr/>
          <p:nvPr/>
        </p:nvPicPr>
        <p:blipFill>
          <a:blip r:embed="rId3"/>
          <a:stretch/>
        </p:blipFill>
        <p:spPr>
          <a:xfrm>
            <a:off x="15365160" y="6480000"/>
            <a:ext cx="8250840" cy="12376800"/>
          </a:xfrm>
          <a:prstGeom prst="rect">
            <a:avLst/>
          </a:prstGeom>
          <a:ln>
            <a:noFill/>
          </a:ln>
        </p:spPr>
      </p:pic>
      <p:sp>
        <p:nvSpPr>
          <p:cNvPr id="71" name="CustomShape 15"/>
          <p:cNvSpPr/>
          <p:nvPr/>
        </p:nvSpPr>
        <p:spPr>
          <a:xfrm>
            <a:off x="18648000" y="29952000"/>
            <a:ext cx="79212960" cy="770760"/>
          </a:xfrm>
          <a:prstGeom prst="rect">
            <a:avLst/>
          </a:prstGeom>
          <a:noFill/>
          <a:ln>
            <a:noFill/>
          </a:ln>
        </p:spPr>
        <p:style>
          <a:lnRef idx="0"/>
          <a:fillRef idx="0"/>
          <a:effectRef idx="0"/>
          <a:fontRef idx="minor"/>
        </p:style>
      </p:sp>
      <p:sp>
        <p:nvSpPr>
          <p:cNvPr id="72" name="CustomShape 16"/>
          <p:cNvSpPr/>
          <p:nvPr/>
        </p:nvSpPr>
        <p:spPr>
          <a:xfrm>
            <a:off x="23868000" y="3528000"/>
            <a:ext cx="5087160" cy="1337760"/>
          </a:xfrm>
          <a:prstGeom prst="rect">
            <a:avLst/>
          </a:prstGeom>
          <a:noFill/>
          <a:ln>
            <a:noFill/>
          </a:ln>
        </p:spPr>
        <p:style>
          <a:lnRef idx="0"/>
          <a:fillRef idx="0"/>
          <a:effectRef idx="0"/>
          <a:fontRef idx="minor"/>
        </p:style>
        <p:txBody>
          <a:bodyPr lIns="90000" rIns="90000" tIns="45000" bIns="45000"/>
          <a:p>
            <a:pPr>
              <a:lnSpc>
                <a:spcPct val="100000"/>
              </a:lnSpc>
            </a:pPr>
            <a:r>
              <a:rPr b="1" lang="en-GB" sz="8800" spc="-1" strike="noStrike">
                <a:solidFill>
                  <a:srgbClr val="ffffff"/>
                </a:solidFill>
                <a:latin typeface="Arial"/>
                <a:ea typeface="DejaVu Sans"/>
              </a:rPr>
              <a:t>Scan Me!</a:t>
            </a:r>
            <a:endParaRPr b="0" lang="en-GB" sz="8800" spc="-1" strike="noStrike">
              <a:latin typeface="Arial"/>
            </a:endParaRPr>
          </a:p>
        </p:txBody>
      </p:sp>
      <p:sp>
        <p:nvSpPr>
          <p:cNvPr id="73" name="CustomShape 17"/>
          <p:cNvSpPr/>
          <p:nvPr/>
        </p:nvSpPr>
        <p:spPr>
          <a:xfrm>
            <a:off x="19603800" y="37549440"/>
            <a:ext cx="8997840" cy="2442240"/>
          </a:xfrm>
          <a:prstGeom prst="rect">
            <a:avLst/>
          </a:prstGeom>
          <a:noFill/>
          <a:ln>
            <a:noFill/>
          </a:ln>
        </p:spPr>
        <p:style>
          <a:lnRef idx="0"/>
          <a:fillRef idx="0"/>
          <a:effectRef idx="0"/>
          <a:fontRef idx="minor"/>
        </p:style>
        <p:txBody>
          <a:bodyPr lIns="90000" rIns="90000" tIns="45000" bIns="45000">
            <a:normAutofit/>
          </a:bodyPr>
          <a:p>
            <a:pPr>
              <a:lnSpc>
                <a:spcPct val="120000"/>
              </a:lnSpc>
            </a:pPr>
            <a:endParaRPr b="0" lang="en-GB" sz="1800" spc="-1" strike="noStrike">
              <a:latin typeface="Arial"/>
            </a:endParaRPr>
          </a:p>
          <a:p>
            <a:pPr>
              <a:lnSpc>
                <a:spcPct val="120000"/>
              </a:lnSpc>
            </a:pPr>
            <a:r>
              <a:rPr b="1" lang="en-GB" sz="2800" spc="-1" strike="noStrike">
                <a:solidFill>
                  <a:srgbClr val="007784"/>
                </a:solidFill>
                <a:latin typeface="Raleway"/>
                <a:ea typeface="DejaVu Sans"/>
              </a:rPr>
              <a:t>- Gattuso, J.-P., Gentili, B., Antoine, D., &amp; Doxaran, D. (2020). Global distribution of photosynthetically available radiation on the seafloor. Earth System Science Data, 12(3), 1697–1709. </a:t>
            </a:r>
            <a:r>
              <a:rPr b="1" lang="en-GB" sz="2800" spc="-1" strike="noStrike" u="sng">
                <a:solidFill>
                  <a:srgbClr val="0563c1"/>
                </a:solidFill>
                <a:uFillTx/>
                <a:latin typeface="Raleway"/>
                <a:ea typeface="DejaVu Sans"/>
                <a:hlinkClick r:id="rId4"/>
              </a:rPr>
              <a:t>https://doi.org/10.5194/essd-12-1697-2020</a:t>
            </a:r>
            <a:r>
              <a:rPr b="1" lang="en-GB" sz="2800" spc="-1" strike="noStrike">
                <a:solidFill>
                  <a:srgbClr val="007784"/>
                </a:solidFill>
                <a:latin typeface="Raleway"/>
                <a:ea typeface="DejaVu Sans"/>
              </a:rPr>
              <a:t>	</a:t>
            </a:r>
            <a:endParaRPr b="0" lang="en-GB" sz="2800" spc="-1" strike="noStrike">
              <a:latin typeface="Arial"/>
            </a:endParaRPr>
          </a:p>
          <a:p>
            <a:pPr>
              <a:lnSpc>
                <a:spcPct val="120000"/>
              </a:lnSpc>
            </a:pPr>
            <a:endParaRPr b="0" lang="en-GB" sz="2800" spc="-1" strike="noStrike">
              <a:latin typeface="Arial"/>
            </a:endParaRPr>
          </a:p>
          <a:p>
            <a:pPr>
              <a:lnSpc>
                <a:spcPct val="120000"/>
              </a:lnSpc>
            </a:pPr>
            <a:r>
              <a:rPr b="1" lang="en-GB" sz="2800" spc="-1" strike="noStrike">
                <a:solidFill>
                  <a:srgbClr val="007784"/>
                </a:solidFill>
                <a:latin typeface="Raleway"/>
                <a:ea typeface="DejaVu Sans"/>
              </a:rPr>
              <a:t>  </a:t>
            </a:r>
            <a:endParaRPr b="0" lang="en-GB" sz="2800" spc="-1" strike="noStrike">
              <a:latin typeface="Arial"/>
            </a:endParaRPr>
          </a:p>
          <a:p>
            <a:pPr>
              <a:lnSpc>
                <a:spcPct val="120000"/>
              </a:lnSpc>
            </a:pPr>
            <a:endParaRPr b="0" lang="en-GB" sz="2800" spc="-1" strike="noStrike">
              <a:latin typeface="Arial"/>
            </a:endParaRPr>
          </a:p>
          <a:p>
            <a:pPr>
              <a:lnSpc>
                <a:spcPct val="120000"/>
              </a:lnSpc>
            </a:pPr>
            <a:endParaRPr b="0" lang="en-GB" sz="2800" spc="-1" strike="noStrike">
              <a:latin typeface="Arial"/>
            </a:endParaRPr>
          </a:p>
          <a:p>
            <a:pPr>
              <a:lnSpc>
                <a:spcPct val="120000"/>
              </a:lnSpc>
            </a:pPr>
            <a:endParaRPr b="0" lang="en-GB" sz="2800" spc="-1" strike="noStrike">
              <a:latin typeface="Arial"/>
            </a:endParaRPr>
          </a:p>
        </p:txBody>
      </p:sp>
      <p:sp>
        <p:nvSpPr>
          <p:cNvPr id="74" name="CustomShape 18"/>
          <p:cNvSpPr/>
          <p:nvPr/>
        </p:nvSpPr>
        <p:spPr>
          <a:xfrm>
            <a:off x="15984000" y="26856000"/>
            <a:ext cx="13536000" cy="1944000"/>
          </a:xfrm>
          <a:prstGeom prst="rect">
            <a:avLst/>
          </a:prstGeom>
          <a:noFill/>
          <a:ln>
            <a:noFill/>
          </a:ln>
        </p:spPr>
        <p:style>
          <a:lnRef idx="0"/>
          <a:fillRef idx="0"/>
          <a:effectRef idx="0"/>
          <a:fontRef idx="minor"/>
        </p:style>
        <p:txBody>
          <a:bodyPr lIns="122040" rIns="122040" tIns="60840" bIns="60840">
            <a:normAutofit/>
          </a:bodyPr>
          <a:p>
            <a:pPr algn="just">
              <a:lnSpc>
                <a:spcPct val="140000"/>
              </a:lnSpc>
            </a:pPr>
            <a:r>
              <a:rPr b="1" lang="en-GB" sz="2400" spc="-1" strike="noStrike">
                <a:solidFill>
                  <a:srgbClr val="000000"/>
                </a:solidFill>
                <a:latin typeface="Raleway"/>
                <a:ea typeface="DejaVu Sans"/>
              </a:rPr>
              <a:t>Fig. 3</a:t>
            </a:r>
            <a:r>
              <a:rPr b="0" lang="en-GB" sz="2400" spc="-1" strike="noStrike">
                <a:solidFill>
                  <a:srgbClr val="000000"/>
                </a:solidFill>
                <a:latin typeface="Raleway"/>
                <a:ea typeface="DejaVu Sans"/>
              </a:rPr>
              <a:t> Time series of the average monthly bottom PAR (PAR</a:t>
            </a:r>
            <a:r>
              <a:rPr b="0" lang="en-GB" sz="2400" spc="-1" strike="noStrike" baseline="-101000">
                <a:solidFill>
                  <a:srgbClr val="000000"/>
                </a:solidFill>
                <a:latin typeface="Raleway"/>
                <a:ea typeface="DejaVu Sans"/>
              </a:rPr>
              <a:t>B</a:t>
            </a:r>
            <a:r>
              <a:rPr b="0" lang="en-GB" sz="2400" spc="-1" strike="noStrike">
                <a:solidFill>
                  <a:srgbClr val="000000"/>
                </a:solidFill>
                <a:latin typeface="Raleway"/>
                <a:ea typeface="DejaVu Sans"/>
              </a:rPr>
              <a:t>) for each of the seven study sites from 2003-2022. Dashed lines show linear trend.</a:t>
            </a:r>
            <a:endParaRPr b="0" lang="en-GB" sz="2400" spc="-1" strike="noStrike">
              <a:latin typeface="Arial"/>
            </a:endParaRPr>
          </a:p>
        </p:txBody>
      </p:sp>
      <p:pic>
        <p:nvPicPr>
          <p:cNvPr id="75" name="" descr=""/>
          <p:cNvPicPr/>
          <p:nvPr/>
        </p:nvPicPr>
        <p:blipFill>
          <a:blip r:embed="rId5"/>
          <a:stretch/>
        </p:blipFill>
        <p:spPr>
          <a:xfrm>
            <a:off x="15120360" y="19476360"/>
            <a:ext cx="13967640" cy="6983640"/>
          </a:xfrm>
          <a:prstGeom prst="rect">
            <a:avLst/>
          </a:prstGeom>
          <a:ln>
            <a:noFill/>
          </a:ln>
        </p:spPr>
      </p:pic>
      <p:pic>
        <p:nvPicPr>
          <p:cNvPr id="76" name="" descr=""/>
          <p:cNvPicPr/>
          <p:nvPr/>
        </p:nvPicPr>
        <p:blipFill>
          <a:blip r:embed="rId6"/>
          <a:stretch/>
        </p:blipFill>
        <p:spPr>
          <a:xfrm>
            <a:off x="13680000" y="432000"/>
            <a:ext cx="4608000" cy="4608000"/>
          </a:xfrm>
          <a:prstGeom prst="rect">
            <a:avLst/>
          </a:prstGeom>
          <a:ln>
            <a:noFill/>
          </a:ln>
        </p:spPr>
      </p:pic>
      <p:pic>
        <p:nvPicPr>
          <p:cNvPr id="77" name="" descr=""/>
          <p:cNvPicPr/>
          <p:nvPr/>
        </p:nvPicPr>
        <p:blipFill>
          <a:blip r:embed="rId7"/>
          <a:stretch/>
        </p:blipFill>
        <p:spPr>
          <a:xfrm>
            <a:off x="24322680" y="6070680"/>
            <a:ext cx="3960000" cy="3960000"/>
          </a:xfrm>
          <a:prstGeom prst="rect">
            <a:avLst/>
          </a:prstGeom>
          <a:ln>
            <a:noFill/>
          </a:ln>
        </p:spPr>
      </p:pic>
      <p:sp>
        <p:nvSpPr>
          <p:cNvPr id="78" name="TextShape 19"/>
          <p:cNvSpPr txBox="1"/>
          <p:nvPr/>
        </p:nvSpPr>
        <p:spPr>
          <a:xfrm rot="5400000">
            <a:off x="26887680" y="7607160"/>
            <a:ext cx="3084120" cy="771480"/>
          </a:xfrm>
          <a:prstGeom prst="rect">
            <a:avLst/>
          </a:prstGeom>
          <a:noFill/>
          <a:ln>
            <a:noFill/>
          </a:ln>
        </p:spPr>
        <p:txBody>
          <a:bodyPr lIns="90000" rIns="90000" tIns="45000" bIns="45000"/>
          <a:p>
            <a:r>
              <a:rPr b="0" lang="en-GB" sz="4800" spc="-1" strike="noStrike">
                <a:latin typeface="Arial"/>
              </a:rPr>
              <a:t>PANGAEA</a:t>
            </a:r>
            <a:endParaRPr b="0" lang="en-GB" sz="4800" spc="-1" strike="noStrike">
              <a:latin typeface="Arial"/>
            </a:endParaRPr>
          </a:p>
        </p:txBody>
      </p:sp>
      <p:pic>
        <p:nvPicPr>
          <p:cNvPr id="79" name="" descr=""/>
          <p:cNvPicPr/>
          <p:nvPr/>
        </p:nvPicPr>
        <p:blipFill>
          <a:blip r:embed="rId8"/>
          <a:stretch/>
        </p:blipFill>
        <p:spPr>
          <a:xfrm>
            <a:off x="25042680" y="10210680"/>
            <a:ext cx="3960000" cy="3960000"/>
          </a:xfrm>
          <a:prstGeom prst="rect">
            <a:avLst/>
          </a:prstGeom>
          <a:ln>
            <a:noFill/>
          </a:ln>
        </p:spPr>
      </p:pic>
      <p:sp>
        <p:nvSpPr>
          <p:cNvPr id="80" name="TextShape 20"/>
          <p:cNvSpPr txBox="1"/>
          <p:nvPr/>
        </p:nvSpPr>
        <p:spPr>
          <a:xfrm rot="5400000">
            <a:off x="23827320" y="11896200"/>
            <a:ext cx="2076480" cy="771480"/>
          </a:xfrm>
          <a:prstGeom prst="rect">
            <a:avLst/>
          </a:prstGeom>
          <a:noFill/>
          <a:ln>
            <a:noFill/>
          </a:ln>
        </p:spPr>
        <p:txBody>
          <a:bodyPr lIns="90000" rIns="90000" tIns="45000" bIns="45000"/>
          <a:p>
            <a:r>
              <a:rPr b="0" lang="en-GB" sz="4800" spc="-1" strike="noStrike">
                <a:latin typeface="Arial"/>
              </a:rPr>
              <a:t>GitHub</a:t>
            </a:r>
            <a:endParaRPr b="0" lang="en-GB" sz="4800" spc="-1" strike="noStrike">
              <a:latin typeface="Arial"/>
            </a:endParaRPr>
          </a:p>
        </p:txBody>
      </p:sp>
    </p:spTree>
  </p:cSld>
  <p:timing>
    <p:tnLst>
      <p:par>
        <p:cTn id="1" dur="indefinite" restart="never" nodeType="tmRoot">
          <p:childTnLst>
            <p:seq>
              <p:cTn id="2" dur="indefinite"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80</TotalTime>
  <Application>LibreOffice/6.0.7.3$Linux_X86_64 LibreOffice_project/00m0$Build-3</Application>
  <Words>1655</Words>
  <Paragraphs>73</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2021-11-26T14:44:24Z</dcterms:created>
  <dc:creator>Simon Jungblut</dc:creator>
  <dc:description/>
  <dc:language>en-US</dc:language>
  <cp:lastModifiedBy/>
  <dcterms:modified xsi:type="dcterms:W3CDTF">2023-12-26T13:30:12Z</dcterms:modified>
  <cp:revision>99</cp:revision>
  <dc:subject/>
  <dc:title>PowerPoint-Präsentation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15.0000</vt:lpwstr>
  </property>
  <property fmtid="{D5CDD505-2E9C-101B-9397-08002B2CF9AE}" pid="3" name="PresentationFormat">
    <vt:lpwstr>Benutzerdefiniert</vt:lpwstr>
  </property>
  <property fmtid="{D5CDD505-2E9C-101B-9397-08002B2CF9AE}" pid="4" name="Slides">
    <vt:i4>2</vt:i4>
  </property>
</Properties>
</file>